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Lst>
  <p:notesMasterIdLst>
    <p:notesMasterId r:id="rId25"/>
  </p:notesMasterIdLst>
  <p:sldIdLst>
    <p:sldId id="312" r:id="rId5"/>
    <p:sldId id="314" r:id="rId6"/>
    <p:sldId id="287" r:id="rId7"/>
    <p:sldId id="315" r:id="rId8"/>
    <p:sldId id="316" r:id="rId9"/>
    <p:sldId id="260" r:id="rId10"/>
    <p:sldId id="323" r:id="rId11"/>
    <p:sldId id="318" r:id="rId12"/>
    <p:sldId id="294" r:id="rId13"/>
    <p:sldId id="328" r:id="rId14"/>
    <p:sldId id="322" r:id="rId15"/>
    <p:sldId id="332" r:id="rId16"/>
    <p:sldId id="329" r:id="rId17"/>
    <p:sldId id="324" r:id="rId18"/>
    <p:sldId id="330" r:id="rId19"/>
    <p:sldId id="353" r:id="rId20"/>
    <p:sldId id="355" r:id="rId21"/>
    <p:sldId id="357" r:id="rId22"/>
    <p:sldId id="356" r:id="rId23"/>
    <p:sldId id="343" r:id="rId24"/>
  </p:sldIdLst>
  <p:sldSz cx="9144000" cy="6858000" type="screen4x3"/>
  <p:notesSz cx="7010400" cy="9296400"/>
  <p:defaultTextStyle>
    <a:defPPr>
      <a:defRPr lang="en-US"/>
    </a:defPPr>
    <a:lvl1pPr algn="l" rtl="0" eaLnBrk="0" fontAlgn="base" hangingPunct="0">
      <a:spcBef>
        <a:spcPct val="0"/>
      </a:spcBef>
      <a:spcAft>
        <a:spcPct val="0"/>
      </a:spcAft>
      <a:defRPr sz="4400" kern="1200">
        <a:solidFill>
          <a:schemeClr val="tx1"/>
        </a:solidFill>
        <a:latin typeface="Arial Unicode MS" pitchFamily="34" charset="-128"/>
        <a:ea typeface="+mn-ea"/>
        <a:cs typeface="+mn-cs"/>
      </a:defRPr>
    </a:lvl1pPr>
    <a:lvl2pPr marL="457200" algn="l" rtl="0" eaLnBrk="0" fontAlgn="base" hangingPunct="0">
      <a:spcBef>
        <a:spcPct val="0"/>
      </a:spcBef>
      <a:spcAft>
        <a:spcPct val="0"/>
      </a:spcAft>
      <a:defRPr sz="4400" kern="1200">
        <a:solidFill>
          <a:schemeClr val="tx1"/>
        </a:solidFill>
        <a:latin typeface="Arial Unicode MS" pitchFamily="34" charset="-128"/>
        <a:ea typeface="+mn-ea"/>
        <a:cs typeface="+mn-cs"/>
      </a:defRPr>
    </a:lvl2pPr>
    <a:lvl3pPr marL="914400" algn="l" rtl="0" eaLnBrk="0" fontAlgn="base" hangingPunct="0">
      <a:spcBef>
        <a:spcPct val="0"/>
      </a:spcBef>
      <a:spcAft>
        <a:spcPct val="0"/>
      </a:spcAft>
      <a:defRPr sz="4400" kern="1200">
        <a:solidFill>
          <a:schemeClr val="tx1"/>
        </a:solidFill>
        <a:latin typeface="Arial Unicode MS" pitchFamily="34" charset="-128"/>
        <a:ea typeface="+mn-ea"/>
        <a:cs typeface="+mn-cs"/>
      </a:defRPr>
    </a:lvl3pPr>
    <a:lvl4pPr marL="1371600" algn="l" rtl="0" eaLnBrk="0" fontAlgn="base" hangingPunct="0">
      <a:spcBef>
        <a:spcPct val="0"/>
      </a:spcBef>
      <a:spcAft>
        <a:spcPct val="0"/>
      </a:spcAft>
      <a:defRPr sz="4400" kern="1200">
        <a:solidFill>
          <a:schemeClr val="tx1"/>
        </a:solidFill>
        <a:latin typeface="Arial Unicode MS" pitchFamily="34" charset="-128"/>
        <a:ea typeface="+mn-ea"/>
        <a:cs typeface="+mn-cs"/>
      </a:defRPr>
    </a:lvl4pPr>
    <a:lvl5pPr marL="1828800" algn="l" rtl="0" eaLnBrk="0" fontAlgn="base" hangingPunct="0">
      <a:spcBef>
        <a:spcPct val="0"/>
      </a:spcBef>
      <a:spcAft>
        <a:spcPct val="0"/>
      </a:spcAft>
      <a:defRPr sz="4400" kern="1200">
        <a:solidFill>
          <a:schemeClr val="tx1"/>
        </a:solidFill>
        <a:latin typeface="Arial Unicode MS" pitchFamily="34" charset="-128"/>
        <a:ea typeface="+mn-ea"/>
        <a:cs typeface="+mn-cs"/>
      </a:defRPr>
    </a:lvl5pPr>
    <a:lvl6pPr marL="2286000" algn="l" defTabSz="914400" rtl="0" eaLnBrk="1" latinLnBrk="0" hangingPunct="1">
      <a:defRPr sz="4400" kern="1200">
        <a:solidFill>
          <a:schemeClr val="tx1"/>
        </a:solidFill>
        <a:latin typeface="Arial Unicode MS" pitchFamily="34" charset="-128"/>
        <a:ea typeface="+mn-ea"/>
        <a:cs typeface="+mn-cs"/>
      </a:defRPr>
    </a:lvl6pPr>
    <a:lvl7pPr marL="2743200" algn="l" defTabSz="914400" rtl="0" eaLnBrk="1" latinLnBrk="0" hangingPunct="1">
      <a:defRPr sz="4400" kern="1200">
        <a:solidFill>
          <a:schemeClr val="tx1"/>
        </a:solidFill>
        <a:latin typeface="Arial Unicode MS" pitchFamily="34" charset="-128"/>
        <a:ea typeface="+mn-ea"/>
        <a:cs typeface="+mn-cs"/>
      </a:defRPr>
    </a:lvl7pPr>
    <a:lvl8pPr marL="3200400" algn="l" defTabSz="914400" rtl="0" eaLnBrk="1" latinLnBrk="0" hangingPunct="1">
      <a:defRPr sz="4400" kern="1200">
        <a:solidFill>
          <a:schemeClr val="tx1"/>
        </a:solidFill>
        <a:latin typeface="Arial Unicode MS" pitchFamily="34" charset="-128"/>
        <a:ea typeface="+mn-ea"/>
        <a:cs typeface="+mn-cs"/>
      </a:defRPr>
    </a:lvl8pPr>
    <a:lvl9pPr marL="3657600" algn="l" defTabSz="914400" rtl="0" eaLnBrk="1" latinLnBrk="0" hangingPunct="1">
      <a:defRPr sz="4400"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4660"/>
  </p:normalViewPr>
  <p:slideViewPr>
    <p:cSldViewPr>
      <p:cViewPr varScale="1">
        <p:scale>
          <a:sx n="109" d="100"/>
          <a:sy n="109" d="100"/>
        </p:scale>
        <p:origin x="165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8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95E92D-0ED7-4B05-BD37-8230E45FCF0C}"/>
              </a:ext>
            </a:extLst>
          </p:cNvPr>
          <p:cNvSpPr>
            <a:spLocks noGrp="1"/>
          </p:cNvSpPr>
          <p:nvPr>
            <p:ph type="hdr" sz="quarter"/>
          </p:nvPr>
        </p:nvSpPr>
        <p:spPr>
          <a:xfrm>
            <a:off x="0" y="0"/>
            <a:ext cx="3038475" cy="465138"/>
          </a:xfrm>
          <a:prstGeom prst="rect">
            <a:avLst/>
          </a:prstGeom>
        </p:spPr>
        <p:txBody>
          <a:bodyPr vert="horz" lIns="93175" tIns="46587" rIns="93175" bIns="46587" rtlCol="0"/>
          <a:lstStyle>
            <a:lvl1pPr algn="l">
              <a:defRPr sz="1200">
                <a:effectLst/>
                <a:latin typeface="Garamond" pitchFamily="18" charset="0"/>
              </a:defRPr>
            </a:lvl1pPr>
          </a:lstStyle>
          <a:p>
            <a:pPr>
              <a:defRPr/>
            </a:pPr>
            <a:endParaRPr lang="en-US"/>
          </a:p>
        </p:txBody>
      </p:sp>
      <p:sp>
        <p:nvSpPr>
          <p:cNvPr id="3" name="Date Placeholder 2">
            <a:extLst>
              <a:ext uri="{FF2B5EF4-FFF2-40B4-BE49-F238E27FC236}">
                <a16:creationId xmlns:a16="http://schemas.microsoft.com/office/drawing/2014/main" id="{3D93E8F6-7C2E-4D58-9660-64DDB6EB8CF6}"/>
              </a:ext>
            </a:extLst>
          </p:cNvPr>
          <p:cNvSpPr>
            <a:spLocks noGrp="1"/>
          </p:cNvSpPr>
          <p:nvPr>
            <p:ph type="dt" idx="1"/>
          </p:nvPr>
        </p:nvSpPr>
        <p:spPr>
          <a:xfrm>
            <a:off x="3970338" y="0"/>
            <a:ext cx="3038475" cy="465138"/>
          </a:xfrm>
          <a:prstGeom prst="rect">
            <a:avLst/>
          </a:prstGeom>
        </p:spPr>
        <p:txBody>
          <a:bodyPr vert="horz" lIns="93175" tIns="46587" rIns="93175" bIns="46587" rtlCol="0"/>
          <a:lstStyle>
            <a:lvl1pPr algn="r">
              <a:defRPr sz="1200">
                <a:effectLst/>
                <a:latin typeface="Garamond" pitchFamily="18" charset="0"/>
              </a:defRPr>
            </a:lvl1pPr>
          </a:lstStyle>
          <a:p>
            <a:pPr>
              <a:defRPr/>
            </a:pPr>
            <a:fld id="{DF26DD24-3742-43CD-9673-C9FC5F04BE47}" type="datetimeFigureOut">
              <a:rPr lang="en-US"/>
              <a:pPr>
                <a:defRPr/>
              </a:pPr>
              <a:t>2/9/2023</a:t>
            </a:fld>
            <a:endParaRPr lang="en-US" dirty="0"/>
          </a:p>
        </p:txBody>
      </p:sp>
      <p:sp>
        <p:nvSpPr>
          <p:cNvPr id="4" name="Slide Image Placeholder 3">
            <a:extLst>
              <a:ext uri="{FF2B5EF4-FFF2-40B4-BE49-F238E27FC236}">
                <a16:creationId xmlns:a16="http://schemas.microsoft.com/office/drawing/2014/main" id="{3F085E5F-EC12-4BEF-83A7-C4FF85A66E90}"/>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pPr lvl="0"/>
            <a:endParaRPr lang="en-US" noProof="0" dirty="0"/>
          </a:p>
        </p:txBody>
      </p:sp>
      <p:sp>
        <p:nvSpPr>
          <p:cNvPr id="5" name="Notes Placeholder 4">
            <a:extLst>
              <a:ext uri="{FF2B5EF4-FFF2-40B4-BE49-F238E27FC236}">
                <a16:creationId xmlns:a16="http://schemas.microsoft.com/office/drawing/2014/main" id="{D1362094-4384-4213-9687-7A25BF48FF07}"/>
              </a:ext>
            </a:extLst>
          </p:cNvPr>
          <p:cNvSpPr>
            <a:spLocks noGrp="1"/>
          </p:cNvSpPr>
          <p:nvPr>
            <p:ph type="body" sz="quarter" idx="3"/>
          </p:nvPr>
        </p:nvSpPr>
        <p:spPr>
          <a:xfrm>
            <a:off x="700088" y="4414838"/>
            <a:ext cx="5610225" cy="4184650"/>
          </a:xfrm>
          <a:prstGeom prst="rect">
            <a:avLst/>
          </a:prstGeom>
        </p:spPr>
        <p:txBody>
          <a:bodyPr vert="horz" lIns="93175" tIns="46587" rIns="93175" bIns="465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5CB14B6-6586-4B89-AF03-D1C439352618}"/>
              </a:ext>
            </a:extLst>
          </p:cNvPr>
          <p:cNvSpPr>
            <a:spLocks noGrp="1"/>
          </p:cNvSpPr>
          <p:nvPr>
            <p:ph type="ftr" sz="quarter" idx="4"/>
          </p:nvPr>
        </p:nvSpPr>
        <p:spPr>
          <a:xfrm>
            <a:off x="0" y="8829675"/>
            <a:ext cx="3038475" cy="465138"/>
          </a:xfrm>
          <a:prstGeom prst="rect">
            <a:avLst/>
          </a:prstGeom>
        </p:spPr>
        <p:txBody>
          <a:bodyPr vert="horz" lIns="93175" tIns="46587" rIns="93175" bIns="46587" rtlCol="0" anchor="b"/>
          <a:lstStyle>
            <a:lvl1pPr algn="l">
              <a:defRPr sz="1200">
                <a:effectLst/>
                <a:latin typeface="Garamond" pitchFamily="18" charset="0"/>
              </a:defRPr>
            </a:lvl1pPr>
          </a:lstStyle>
          <a:p>
            <a:pPr>
              <a:defRPr/>
            </a:pPr>
            <a:endParaRPr lang="en-US"/>
          </a:p>
        </p:txBody>
      </p:sp>
      <p:sp>
        <p:nvSpPr>
          <p:cNvPr id="7" name="Slide Number Placeholder 6">
            <a:extLst>
              <a:ext uri="{FF2B5EF4-FFF2-40B4-BE49-F238E27FC236}">
                <a16:creationId xmlns:a16="http://schemas.microsoft.com/office/drawing/2014/main" id="{51164860-CAE4-4B40-9306-DD42324DD0B0}"/>
              </a:ext>
            </a:extLst>
          </p:cNvPr>
          <p:cNvSpPr>
            <a:spLocks noGrp="1"/>
          </p:cNvSpPr>
          <p:nvPr>
            <p:ph type="sldNum" sz="quarter" idx="5"/>
          </p:nvPr>
        </p:nvSpPr>
        <p:spPr>
          <a:xfrm>
            <a:off x="3970338" y="8829675"/>
            <a:ext cx="3038475" cy="465138"/>
          </a:xfrm>
          <a:prstGeom prst="rect">
            <a:avLst/>
          </a:prstGeom>
        </p:spPr>
        <p:txBody>
          <a:bodyPr vert="horz" wrap="square" lIns="93175" tIns="46587" rIns="93175" bIns="46587" numCol="1" anchor="b" anchorCtr="0" compatLnSpc="1">
            <a:prstTxWarp prst="textNoShape">
              <a:avLst/>
            </a:prstTxWarp>
          </a:bodyPr>
          <a:lstStyle>
            <a:lvl1pPr algn="r">
              <a:defRPr sz="1200" smtClean="0">
                <a:latin typeface="Garamond" panose="02020404030301010803" pitchFamily="18" charset="0"/>
              </a:defRPr>
            </a:lvl1pPr>
          </a:lstStyle>
          <a:p>
            <a:pPr>
              <a:defRPr/>
            </a:pPr>
            <a:fld id="{8BD3C9B5-B39A-465F-B34F-609ED0D35F8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8588F42-D999-410C-9D3E-98FAB22EC5E5}"/>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874F9DE2-D09C-44FD-80AF-615F57FDE09E}"/>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C5EA6046-0D2C-4CE8-8FDE-DE7447BFC08B}"/>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dirty="0">
                  <a:latin typeface="Garamond" pitchFamily="18" charset="0"/>
                </a:endParaRPr>
              </a:p>
            </p:txBody>
          </p:sp>
          <p:sp>
            <p:nvSpPr>
              <p:cNvPr id="9" name="Freeform 5">
                <a:extLst>
                  <a:ext uri="{FF2B5EF4-FFF2-40B4-BE49-F238E27FC236}">
                    <a16:creationId xmlns:a16="http://schemas.microsoft.com/office/drawing/2014/main" id="{31A91C1A-6ED7-458E-AD0B-4C93ABF9BA79}"/>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dirty="0">
                  <a:latin typeface="Garamond" pitchFamily="18" charset="0"/>
                </a:endParaRPr>
              </a:p>
            </p:txBody>
          </p:sp>
          <p:sp>
            <p:nvSpPr>
              <p:cNvPr id="10" name="Freeform 6">
                <a:extLst>
                  <a:ext uri="{FF2B5EF4-FFF2-40B4-BE49-F238E27FC236}">
                    <a16:creationId xmlns:a16="http://schemas.microsoft.com/office/drawing/2014/main" id="{4C37DB9A-1C53-4E2C-8042-E6A95D2F895B}"/>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dirty="0">
                  <a:latin typeface="Garamond" pitchFamily="18" charset="0"/>
                </a:endParaRPr>
              </a:p>
            </p:txBody>
          </p:sp>
          <p:sp>
            <p:nvSpPr>
              <p:cNvPr id="11" name="Freeform 7">
                <a:extLst>
                  <a:ext uri="{FF2B5EF4-FFF2-40B4-BE49-F238E27FC236}">
                    <a16:creationId xmlns:a16="http://schemas.microsoft.com/office/drawing/2014/main" id="{EA628ED5-F9FB-4E60-B940-2551DC13D924}"/>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p:spPr>
            <p:txBody>
              <a:bodyPr/>
              <a:lstStyle/>
              <a:p>
                <a:pPr>
                  <a:defRPr/>
                </a:pPr>
                <a:endParaRPr lang="en-US" dirty="0">
                  <a:effectLst>
                    <a:outerShdw blurRad="38100" dist="38100" dir="2700000" algn="tl">
                      <a:srgbClr val="000000">
                        <a:alpha val="43137"/>
                      </a:srgbClr>
                    </a:outerShdw>
                  </a:effectLst>
                </a:endParaRPr>
              </a:p>
            </p:txBody>
          </p:sp>
          <p:sp>
            <p:nvSpPr>
              <p:cNvPr id="12" name="Freeform 8">
                <a:extLst>
                  <a:ext uri="{FF2B5EF4-FFF2-40B4-BE49-F238E27FC236}">
                    <a16:creationId xmlns:a16="http://schemas.microsoft.com/office/drawing/2014/main" id="{8906BAC5-CF63-4C6C-B460-636F141C3598}"/>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dirty="0">
                  <a:latin typeface="Garamond" pitchFamily="18" charset="0"/>
                </a:endParaRPr>
              </a:p>
            </p:txBody>
          </p:sp>
        </p:grpSp>
        <p:sp>
          <p:nvSpPr>
            <p:cNvPr id="6" name="Freeform 9">
              <a:extLst>
                <a:ext uri="{FF2B5EF4-FFF2-40B4-BE49-F238E27FC236}">
                  <a16:creationId xmlns:a16="http://schemas.microsoft.com/office/drawing/2014/main" id="{949C0183-8459-4548-9641-4A669DCA3BF4}"/>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dirty="0">
                <a:latin typeface="Garamond" pitchFamily="18" charset="0"/>
              </a:endParaRPr>
            </a:p>
          </p:txBody>
        </p:sp>
        <p:sp>
          <p:nvSpPr>
            <p:cNvPr id="7" name="Freeform 10">
              <a:extLst>
                <a:ext uri="{FF2B5EF4-FFF2-40B4-BE49-F238E27FC236}">
                  <a16:creationId xmlns:a16="http://schemas.microsoft.com/office/drawing/2014/main" id="{76F455D4-519A-452A-930C-561C7C9B754F}"/>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p:spPr>
          <p:txBody>
            <a:bodyPr/>
            <a:lstStyle/>
            <a:p>
              <a:pPr>
                <a:defRPr/>
              </a:pPr>
              <a:endParaRPr lang="en-US" dirty="0">
                <a:effectLst>
                  <a:outerShdw blurRad="38100" dist="38100" dir="2700000" algn="tl">
                    <a:srgbClr val="000000">
                      <a:alpha val="43137"/>
                    </a:srgbClr>
                  </a:outerShdw>
                </a:effectLst>
              </a:endParaRPr>
            </a:p>
          </p:txBody>
        </p:sp>
      </p:grpSp>
      <p:sp>
        <p:nvSpPr>
          <p:cNvPr id="7066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066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E2D11357-5875-434F-BF50-A9B3FC9BCA05}"/>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7D931577-6017-440D-9E83-D40A2D4EA773}"/>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17FB3BFE-F6F4-4E6E-AF31-428941CB4452}"/>
              </a:ext>
            </a:extLst>
          </p:cNvPr>
          <p:cNvSpPr>
            <a:spLocks noGrp="1" noChangeArrowheads="1"/>
          </p:cNvSpPr>
          <p:nvPr>
            <p:ph type="sldNum" sz="quarter" idx="12"/>
          </p:nvPr>
        </p:nvSpPr>
        <p:spPr>
          <a:xfrm>
            <a:off x="6553200" y="6254750"/>
            <a:ext cx="2133600" cy="476250"/>
          </a:xfrm>
        </p:spPr>
        <p:txBody>
          <a:bodyPr/>
          <a:lstStyle>
            <a:lvl1pPr>
              <a:defRPr smtClean="0"/>
            </a:lvl1pPr>
          </a:lstStyle>
          <a:p>
            <a:pPr>
              <a:defRPr/>
            </a:pPr>
            <a:fld id="{2D8A85A5-C636-4A84-A99B-8188CE65DFDE}" type="slidenum">
              <a:rPr lang="en-US" altLang="en-US"/>
              <a:pPr>
                <a:defRPr/>
              </a:pPr>
              <a:t>‹#›</a:t>
            </a:fld>
            <a:endParaRPr lang="en-US" altLang="en-US"/>
          </a:p>
        </p:txBody>
      </p:sp>
    </p:spTree>
    <p:extLst>
      <p:ext uri="{BB962C8B-B14F-4D97-AF65-F5344CB8AC3E}">
        <p14:creationId xmlns:p14="http://schemas.microsoft.com/office/powerpoint/2010/main" val="360245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AD55768D-2E70-43FF-A8FD-493C9124D3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821E1586-ACD8-4687-B97D-C9C84A609429}"/>
              </a:ext>
            </a:extLst>
          </p:cNvPr>
          <p:cNvSpPr>
            <a:spLocks noGrp="1" noChangeArrowheads="1"/>
          </p:cNvSpPr>
          <p:nvPr>
            <p:ph type="sldNum" sz="quarter" idx="11"/>
          </p:nvPr>
        </p:nvSpPr>
        <p:spPr>
          <a:ln/>
        </p:spPr>
        <p:txBody>
          <a:bodyPr/>
          <a:lstStyle>
            <a:lvl1pPr>
              <a:defRPr/>
            </a:lvl1pPr>
          </a:lstStyle>
          <a:p>
            <a:pPr>
              <a:defRPr/>
            </a:pPr>
            <a:fld id="{3F2F1263-3E2C-47CD-B704-6952EAE84698}" type="slidenum">
              <a:rPr lang="en-US" altLang="en-US"/>
              <a:pPr>
                <a:defRPr/>
              </a:pPr>
              <a:t>‹#›</a:t>
            </a:fld>
            <a:endParaRPr lang="en-US" altLang="en-US"/>
          </a:p>
        </p:txBody>
      </p:sp>
      <p:sp>
        <p:nvSpPr>
          <p:cNvPr id="6" name="Rectangle 14">
            <a:extLst>
              <a:ext uri="{FF2B5EF4-FFF2-40B4-BE49-F238E27FC236}">
                <a16:creationId xmlns:a16="http://schemas.microsoft.com/office/drawing/2014/main" id="{F5C5E9AB-F7AB-4A3D-A172-794DB3786FB6}"/>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3837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FD63845-E8B8-48E6-B36B-70DC594DAA0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FC9CF31-4CF6-458F-B0DF-4B027912A95A}"/>
              </a:ext>
            </a:extLst>
          </p:cNvPr>
          <p:cNvSpPr>
            <a:spLocks noGrp="1" noChangeArrowheads="1"/>
          </p:cNvSpPr>
          <p:nvPr>
            <p:ph type="sldNum" sz="quarter" idx="11"/>
          </p:nvPr>
        </p:nvSpPr>
        <p:spPr>
          <a:ln/>
        </p:spPr>
        <p:txBody>
          <a:bodyPr/>
          <a:lstStyle>
            <a:lvl1pPr>
              <a:defRPr/>
            </a:lvl1pPr>
          </a:lstStyle>
          <a:p>
            <a:pPr>
              <a:defRPr/>
            </a:pPr>
            <a:fld id="{8A03FE11-2DAE-41F4-926A-B84F0474951F}" type="slidenum">
              <a:rPr lang="en-US" altLang="en-US"/>
              <a:pPr>
                <a:defRPr/>
              </a:pPr>
              <a:t>‹#›</a:t>
            </a:fld>
            <a:endParaRPr lang="en-US" altLang="en-US"/>
          </a:p>
        </p:txBody>
      </p:sp>
      <p:sp>
        <p:nvSpPr>
          <p:cNvPr id="6" name="Rectangle 14">
            <a:extLst>
              <a:ext uri="{FF2B5EF4-FFF2-40B4-BE49-F238E27FC236}">
                <a16:creationId xmlns:a16="http://schemas.microsoft.com/office/drawing/2014/main" id="{42D23E70-60D5-45CE-9F60-043DA94B1D5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05766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600200"/>
            <a:ext cx="4038600" cy="4525963"/>
          </a:xfrm>
        </p:spPr>
        <p:txBody>
          <a:bodyPr/>
          <a:lstStyle/>
          <a:p>
            <a:pPr lvl="0"/>
            <a:endParaRPr lang="en-US" noProof="0" dirty="0"/>
          </a:p>
        </p:txBody>
      </p:sp>
      <p:sp>
        <p:nvSpPr>
          <p:cNvPr id="5" name="Rectangle 2">
            <a:extLst>
              <a:ext uri="{FF2B5EF4-FFF2-40B4-BE49-F238E27FC236}">
                <a16:creationId xmlns:a16="http://schemas.microsoft.com/office/drawing/2014/main" id="{82769B09-6DF8-4F40-A522-04099E3B7FF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BA2BAF8D-56E7-4DE2-BB6E-F94E941E0BF4}"/>
              </a:ext>
            </a:extLst>
          </p:cNvPr>
          <p:cNvSpPr>
            <a:spLocks noGrp="1" noChangeArrowheads="1"/>
          </p:cNvSpPr>
          <p:nvPr>
            <p:ph type="sldNum" sz="quarter" idx="11"/>
          </p:nvPr>
        </p:nvSpPr>
        <p:spPr>
          <a:ln/>
        </p:spPr>
        <p:txBody>
          <a:bodyPr/>
          <a:lstStyle>
            <a:lvl1pPr>
              <a:defRPr/>
            </a:lvl1pPr>
          </a:lstStyle>
          <a:p>
            <a:pPr>
              <a:defRPr/>
            </a:pPr>
            <a:fld id="{0A0897D0-3C27-4DA7-B996-6EC15875E3DA}" type="slidenum">
              <a:rPr lang="en-US" altLang="en-US"/>
              <a:pPr>
                <a:defRPr/>
              </a:pPr>
              <a:t>‹#›</a:t>
            </a:fld>
            <a:endParaRPr lang="en-US" altLang="en-US"/>
          </a:p>
        </p:txBody>
      </p:sp>
      <p:sp>
        <p:nvSpPr>
          <p:cNvPr id="7" name="Rectangle 14">
            <a:extLst>
              <a:ext uri="{FF2B5EF4-FFF2-40B4-BE49-F238E27FC236}">
                <a16:creationId xmlns:a16="http://schemas.microsoft.com/office/drawing/2014/main" id="{C2AE56AE-4DA1-4325-8F7B-D3DDE142699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43395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14400" y="706438"/>
            <a:ext cx="7327900" cy="830262"/>
          </a:xfrm>
          <a:prstGeom prst="rect">
            <a:avLst/>
          </a:prstGeom>
        </p:spPr>
        <p:txBody>
          <a:bodyPr/>
          <a:lstStyle>
            <a:lvl1pPr algn="l">
              <a:defRPr sz="4400" b="1"/>
            </a:lvl1pPr>
          </a:lstStyle>
          <a:p>
            <a:r>
              <a:rPr lang="en-US" dirty="0"/>
              <a:t>Click to edit Master title</a:t>
            </a:r>
          </a:p>
        </p:txBody>
      </p:sp>
      <p:sp>
        <p:nvSpPr>
          <p:cNvPr id="5" name="Text Placeholder 4"/>
          <p:cNvSpPr>
            <a:spLocks noGrp="1"/>
          </p:cNvSpPr>
          <p:nvPr>
            <p:ph type="body" sz="quarter" idx="10"/>
          </p:nvPr>
        </p:nvSpPr>
        <p:spPr>
          <a:xfrm>
            <a:off x="952500" y="1574800"/>
            <a:ext cx="7226300" cy="4533900"/>
          </a:xfrm>
          <a:prstGeom prst="rect">
            <a:avLst/>
          </a:prstGeom>
        </p:spPr>
        <p:txBody>
          <a:bodyPr/>
          <a:lstStyle>
            <a:lvl1pPr>
              <a:buClr>
                <a:srgbClr val="FFFF00"/>
              </a:buClr>
              <a:buFont typeface="Wingdings" pitchFamily="2" charset="2"/>
              <a:buChar char="§"/>
              <a:defRPr sz="2800"/>
            </a:lvl1pPr>
            <a:lvl2pPr>
              <a:buClr>
                <a:srgbClr val="FFFF00"/>
              </a:buClr>
              <a:defRPr/>
            </a:lvl2pPr>
            <a:lvl3pPr>
              <a:buClr>
                <a:srgbClr val="FFFF00"/>
              </a:buClr>
              <a:defRPr/>
            </a:lvl3pPr>
            <a:lvl4pPr>
              <a:buClr>
                <a:srgbClr val="FFFF00"/>
              </a:buClr>
              <a:defRPr/>
            </a:lvl4pPr>
            <a:lvl5pPr>
              <a:buClr>
                <a:srgbClr val="FFFF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6">
            <a:extLst>
              <a:ext uri="{FF2B5EF4-FFF2-40B4-BE49-F238E27FC236}">
                <a16:creationId xmlns:a16="http://schemas.microsoft.com/office/drawing/2014/main" id="{70E3EEBD-6110-4371-AEA1-6AB387765D72}"/>
              </a:ext>
            </a:extLst>
          </p:cNvPr>
          <p:cNvSpPr>
            <a:spLocks noGrp="1"/>
          </p:cNvSpPr>
          <p:nvPr>
            <p:ph type="sldNum" sz="quarter" idx="11"/>
          </p:nvPr>
        </p:nvSpPr>
        <p:spPr/>
        <p:txBody>
          <a:bodyPr/>
          <a:lstStyle>
            <a:lvl1pPr>
              <a:defRPr smtClean="0">
                <a:solidFill>
                  <a:srgbClr val="FFFFFF"/>
                </a:solidFill>
              </a:defRPr>
            </a:lvl1pPr>
          </a:lstStyle>
          <a:p>
            <a:pPr>
              <a:defRPr/>
            </a:pPr>
            <a:fld id="{F8DCE5BA-03B3-4DE4-AAB6-505EB67CA4F6}" type="slidenum">
              <a:rPr lang="en-US" altLang="en-US"/>
              <a:pPr>
                <a:defRPr/>
              </a:pPr>
              <a:t>‹#›</a:t>
            </a:fld>
            <a:endParaRPr lang="en-US" altLang="en-US"/>
          </a:p>
        </p:txBody>
      </p:sp>
    </p:spTree>
    <p:extLst>
      <p:ext uri="{BB962C8B-B14F-4D97-AF65-F5344CB8AC3E}">
        <p14:creationId xmlns:p14="http://schemas.microsoft.com/office/powerpoint/2010/main" val="46742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a:extLst>
              <a:ext uri="{FF2B5EF4-FFF2-40B4-BE49-F238E27FC236}">
                <a16:creationId xmlns:a16="http://schemas.microsoft.com/office/drawing/2014/main" id="{F1E667D5-91A9-4F62-997C-972E37555D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FF29DCB5-4088-4DED-841C-669C93D0F4A7}"/>
              </a:ext>
            </a:extLst>
          </p:cNvPr>
          <p:cNvSpPr>
            <a:spLocks noGrp="1" noChangeArrowheads="1"/>
          </p:cNvSpPr>
          <p:nvPr>
            <p:ph type="sldNum" sz="quarter" idx="11"/>
          </p:nvPr>
        </p:nvSpPr>
        <p:spPr>
          <a:ln/>
        </p:spPr>
        <p:txBody>
          <a:bodyPr/>
          <a:lstStyle>
            <a:lvl1pPr>
              <a:defRPr/>
            </a:lvl1pPr>
          </a:lstStyle>
          <a:p>
            <a:pPr>
              <a:defRPr/>
            </a:pPr>
            <a:fld id="{ED958264-6AE0-4513-BBC7-ECC1409D8BD4}" type="slidenum">
              <a:rPr lang="en-US" altLang="en-US"/>
              <a:pPr>
                <a:defRPr/>
              </a:pPr>
              <a:t>‹#›</a:t>
            </a:fld>
            <a:endParaRPr lang="en-US" altLang="en-US"/>
          </a:p>
        </p:txBody>
      </p:sp>
      <p:sp>
        <p:nvSpPr>
          <p:cNvPr id="6" name="Rectangle 14">
            <a:extLst>
              <a:ext uri="{FF2B5EF4-FFF2-40B4-BE49-F238E27FC236}">
                <a16:creationId xmlns:a16="http://schemas.microsoft.com/office/drawing/2014/main" id="{E93AF9CB-C335-4D0F-B37D-9E97DEAA180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4208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0C0369A9-8DB7-4C84-A09D-CFF9D8E5A4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5D8F70C-0E50-42EF-99C3-06F8FB0E8CB5}"/>
              </a:ext>
            </a:extLst>
          </p:cNvPr>
          <p:cNvSpPr>
            <a:spLocks noGrp="1" noChangeArrowheads="1"/>
          </p:cNvSpPr>
          <p:nvPr>
            <p:ph type="sldNum" sz="quarter" idx="11"/>
          </p:nvPr>
        </p:nvSpPr>
        <p:spPr>
          <a:ln/>
        </p:spPr>
        <p:txBody>
          <a:bodyPr/>
          <a:lstStyle>
            <a:lvl1pPr>
              <a:defRPr/>
            </a:lvl1pPr>
          </a:lstStyle>
          <a:p>
            <a:pPr>
              <a:defRPr/>
            </a:pPr>
            <a:fld id="{F5D5E8D9-B882-4A62-9D2C-178346E1A5ED}" type="slidenum">
              <a:rPr lang="en-US" altLang="en-US"/>
              <a:pPr>
                <a:defRPr/>
              </a:pPr>
              <a:t>‹#›</a:t>
            </a:fld>
            <a:endParaRPr lang="en-US" altLang="en-US"/>
          </a:p>
        </p:txBody>
      </p:sp>
      <p:sp>
        <p:nvSpPr>
          <p:cNvPr id="6" name="Rectangle 14">
            <a:extLst>
              <a:ext uri="{FF2B5EF4-FFF2-40B4-BE49-F238E27FC236}">
                <a16:creationId xmlns:a16="http://schemas.microsoft.com/office/drawing/2014/main" id="{A9B450DD-2689-46D5-A74E-57161517C9D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4787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79B5BA30-7525-499C-B496-FCA82C7A743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C32C2CDE-ED89-4936-A0FC-DA628889FC08}"/>
              </a:ext>
            </a:extLst>
          </p:cNvPr>
          <p:cNvSpPr>
            <a:spLocks noGrp="1" noChangeArrowheads="1"/>
          </p:cNvSpPr>
          <p:nvPr>
            <p:ph type="sldNum" sz="quarter" idx="11"/>
          </p:nvPr>
        </p:nvSpPr>
        <p:spPr>
          <a:ln/>
        </p:spPr>
        <p:txBody>
          <a:bodyPr/>
          <a:lstStyle>
            <a:lvl1pPr>
              <a:defRPr/>
            </a:lvl1pPr>
          </a:lstStyle>
          <a:p>
            <a:pPr>
              <a:defRPr/>
            </a:pPr>
            <a:fld id="{13A56E87-2B11-4062-8844-B36B79EE8122}" type="slidenum">
              <a:rPr lang="en-US" altLang="en-US"/>
              <a:pPr>
                <a:defRPr/>
              </a:pPr>
              <a:t>‹#›</a:t>
            </a:fld>
            <a:endParaRPr lang="en-US" altLang="en-US"/>
          </a:p>
        </p:txBody>
      </p:sp>
      <p:sp>
        <p:nvSpPr>
          <p:cNvPr id="7" name="Rectangle 14">
            <a:extLst>
              <a:ext uri="{FF2B5EF4-FFF2-40B4-BE49-F238E27FC236}">
                <a16:creationId xmlns:a16="http://schemas.microsoft.com/office/drawing/2014/main" id="{F2518007-AAC8-4EB0-83B0-D37102B137A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5436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13784135-EC34-4AD3-B488-251F296AC52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9062E623-4DE4-4DB5-BBC5-7F493B6E3BE5}"/>
              </a:ext>
            </a:extLst>
          </p:cNvPr>
          <p:cNvSpPr>
            <a:spLocks noGrp="1" noChangeArrowheads="1"/>
          </p:cNvSpPr>
          <p:nvPr>
            <p:ph type="sldNum" sz="quarter" idx="11"/>
          </p:nvPr>
        </p:nvSpPr>
        <p:spPr>
          <a:ln/>
        </p:spPr>
        <p:txBody>
          <a:bodyPr/>
          <a:lstStyle>
            <a:lvl1pPr>
              <a:defRPr/>
            </a:lvl1pPr>
          </a:lstStyle>
          <a:p>
            <a:pPr>
              <a:defRPr/>
            </a:pPr>
            <a:fld id="{82E71652-C3FE-4058-AED3-F57702BE9AA8}" type="slidenum">
              <a:rPr lang="en-US" altLang="en-US"/>
              <a:pPr>
                <a:defRPr/>
              </a:pPr>
              <a:t>‹#›</a:t>
            </a:fld>
            <a:endParaRPr lang="en-US" altLang="en-US"/>
          </a:p>
        </p:txBody>
      </p:sp>
      <p:sp>
        <p:nvSpPr>
          <p:cNvPr id="9" name="Rectangle 14">
            <a:extLst>
              <a:ext uri="{FF2B5EF4-FFF2-40B4-BE49-F238E27FC236}">
                <a16:creationId xmlns:a16="http://schemas.microsoft.com/office/drawing/2014/main" id="{E2E5FCA3-CFC7-4C51-BE73-B59BCFED0FD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3969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0B2BC5F8-2282-4B11-A856-484B1E64F5E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6F697A95-9DE5-4908-8DF8-8B802378AB5C}"/>
              </a:ext>
            </a:extLst>
          </p:cNvPr>
          <p:cNvSpPr>
            <a:spLocks noGrp="1" noChangeArrowheads="1"/>
          </p:cNvSpPr>
          <p:nvPr>
            <p:ph type="sldNum" sz="quarter" idx="11"/>
          </p:nvPr>
        </p:nvSpPr>
        <p:spPr>
          <a:ln/>
        </p:spPr>
        <p:txBody>
          <a:bodyPr/>
          <a:lstStyle>
            <a:lvl1pPr>
              <a:defRPr/>
            </a:lvl1pPr>
          </a:lstStyle>
          <a:p>
            <a:pPr>
              <a:defRPr/>
            </a:pPr>
            <a:fld id="{85607199-F1C5-47A5-81A9-F9B1C7399A94}" type="slidenum">
              <a:rPr lang="en-US" altLang="en-US"/>
              <a:pPr>
                <a:defRPr/>
              </a:pPr>
              <a:t>‹#›</a:t>
            </a:fld>
            <a:endParaRPr lang="en-US" altLang="en-US"/>
          </a:p>
        </p:txBody>
      </p:sp>
      <p:sp>
        <p:nvSpPr>
          <p:cNvPr id="5" name="Rectangle 14">
            <a:extLst>
              <a:ext uri="{FF2B5EF4-FFF2-40B4-BE49-F238E27FC236}">
                <a16:creationId xmlns:a16="http://schemas.microsoft.com/office/drawing/2014/main" id="{8D1F26DB-357B-48DA-8E79-107DC85C21F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614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45C7B3A-94A9-4236-942E-3E46AD2108F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41F23596-7D5A-4937-8848-4306CC0FF9EB}"/>
              </a:ext>
            </a:extLst>
          </p:cNvPr>
          <p:cNvSpPr>
            <a:spLocks noGrp="1" noChangeArrowheads="1"/>
          </p:cNvSpPr>
          <p:nvPr>
            <p:ph type="sldNum" sz="quarter" idx="11"/>
          </p:nvPr>
        </p:nvSpPr>
        <p:spPr>
          <a:ln/>
        </p:spPr>
        <p:txBody>
          <a:bodyPr/>
          <a:lstStyle>
            <a:lvl1pPr>
              <a:defRPr/>
            </a:lvl1pPr>
          </a:lstStyle>
          <a:p>
            <a:pPr>
              <a:defRPr/>
            </a:pPr>
            <a:fld id="{30CF9F49-48E4-470C-A8B9-C2BBAF0BB971}" type="slidenum">
              <a:rPr lang="en-US" altLang="en-US"/>
              <a:pPr>
                <a:defRPr/>
              </a:pPr>
              <a:t>‹#›</a:t>
            </a:fld>
            <a:endParaRPr lang="en-US" altLang="en-US"/>
          </a:p>
        </p:txBody>
      </p:sp>
      <p:sp>
        <p:nvSpPr>
          <p:cNvPr id="4" name="Rectangle 14">
            <a:extLst>
              <a:ext uri="{FF2B5EF4-FFF2-40B4-BE49-F238E27FC236}">
                <a16:creationId xmlns:a16="http://schemas.microsoft.com/office/drawing/2014/main" id="{BF1CE403-45B3-42F9-83D0-93ED004BA96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8398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EBAE2E67-062F-4DDD-9265-20C0CDDF52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F09374E0-AE4D-4FAB-B3E5-83F037787B3E}"/>
              </a:ext>
            </a:extLst>
          </p:cNvPr>
          <p:cNvSpPr>
            <a:spLocks noGrp="1" noChangeArrowheads="1"/>
          </p:cNvSpPr>
          <p:nvPr>
            <p:ph type="sldNum" sz="quarter" idx="11"/>
          </p:nvPr>
        </p:nvSpPr>
        <p:spPr>
          <a:ln/>
        </p:spPr>
        <p:txBody>
          <a:bodyPr/>
          <a:lstStyle>
            <a:lvl1pPr>
              <a:defRPr/>
            </a:lvl1pPr>
          </a:lstStyle>
          <a:p>
            <a:pPr>
              <a:defRPr/>
            </a:pPr>
            <a:fld id="{5ECCDA38-3E9C-437F-AEC2-1A7C6E12BDAC}" type="slidenum">
              <a:rPr lang="en-US" altLang="en-US"/>
              <a:pPr>
                <a:defRPr/>
              </a:pPr>
              <a:t>‹#›</a:t>
            </a:fld>
            <a:endParaRPr lang="en-US" altLang="en-US"/>
          </a:p>
        </p:txBody>
      </p:sp>
      <p:sp>
        <p:nvSpPr>
          <p:cNvPr id="7" name="Rectangle 14">
            <a:extLst>
              <a:ext uri="{FF2B5EF4-FFF2-40B4-BE49-F238E27FC236}">
                <a16:creationId xmlns:a16="http://schemas.microsoft.com/office/drawing/2014/main" id="{69F301EF-785E-4A9B-A01B-C2335161A20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46815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00CF1FB1-16C9-437D-9CE0-31E70BE40DD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D3CC4AF5-2E47-4EB2-9CF0-C53551E32BA8}"/>
              </a:ext>
            </a:extLst>
          </p:cNvPr>
          <p:cNvSpPr>
            <a:spLocks noGrp="1" noChangeArrowheads="1"/>
          </p:cNvSpPr>
          <p:nvPr>
            <p:ph type="sldNum" sz="quarter" idx="11"/>
          </p:nvPr>
        </p:nvSpPr>
        <p:spPr>
          <a:ln/>
        </p:spPr>
        <p:txBody>
          <a:bodyPr/>
          <a:lstStyle>
            <a:lvl1pPr>
              <a:defRPr/>
            </a:lvl1pPr>
          </a:lstStyle>
          <a:p>
            <a:pPr>
              <a:defRPr/>
            </a:pPr>
            <a:fld id="{B280F3D6-C703-4280-B34D-F29AE4504AE2}" type="slidenum">
              <a:rPr lang="en-US" altLang="en-US"/>
              <a:pPr>
                <a:defRPr/>
              </a:pPr>
              <a:t>‹#›</a:t>
            </a:fld>
            <a:endParaRPr lang="en-US" altLang="en-US"/>
          </a:p>
        </p:txBody>
      </p:sp>
      <p:sp>
        <p:nvSpPr>
          <p:cNvPr id="7" name="Rectangle 14">
            <a:extLst>
              <a:ext uri="{FF2B5EF4-FFF2-40B4-BE49-F238E27FC236}">
                <a16:creationId xmlns:a16="http://schemas.microsoft.com/office/drawing/2014/main" id="{DB73E100-59EC-452E-A133-1DE570FDB5F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203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3D2E5132-B92C-41A0-A391-AEB1A128E943}"/>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latin typeface="Arial" charset="0"/>
              </a:defRPr>
            </a:lvl1pPr>
          </a:lstStyle>
          <a:p>
            <a:pPr>
              <a:defRPr/>
            </a:pPr>
            <a:endParaRPr lang="en-US"/>
          </a:p>
        </p:txBody>
      </p:sp>
      <p:sp>
        <p:nvSpPr>
          <p:cNvPr id="69635" name="Rectangle 3">
            <a:extLst>
              <a:ext uri="{FF2B5EF4-FFF2-40B4-BE49-F238E27FC236}">
                <a16:creationId xmlns:a16="http://schemas.microsoft.com/office/drawing/2014/main" id="{C665A56C-2FFB-43A8-8CF9-CB25CF3A510F}"/>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2E5C30A6-3996-4328-B64D-18E4210AB997}" type="slidenum">
              <a:rPr lang="en-US" altLang="en-US"/>
              <a:pPr>
                <a:defRPr/>
              </a:pPr>
              <a:t>‹#›</a:t>
            </a:fld>
            <a:endParaRPr lang="en-US" altLang="en-US"/>
          </a:p>
        </p:txBody>
      </p:sp>
      <p:grpSp>
        <p:nvGrpSpPr>
          <p:cNvPr id="1028" name="Group 4">
            <a:extLst>
              <a:ext uri="{FF2B5EF4-FFF2-40B4-BE49-F238E27FC236}">
                <a16:creationId xmlns:a16="http://schemas.microsoft.com/office/drawing/2014/main" id="{54E2F5DE-E05A-4F73-90A4-CF5152DB4E23}"/>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B2E0BB5C-9BF2-4FEE-A005-EF4BC8210322}"/>
                </a:ext>
              </a:extLst>
            </p:cNvPr>
            <p:cNvGrpSpPr>
              <a:grpSpLocks/>
            </p:cNvGrpSpPr>
            <p:nvPr userDrawn="1"/>
          </p:nvGrpSpPr>
          <p:grpSpPr bwMode="auto">
            <a:xfrm>
              <a:off x="1728" y="2230"/>
              <a:ext cx="4027" cy="2085"/>
              <a:chOff x="1728" y="2230"/>
              <a:chExt cx="4027" cy="2085"/>
            </a:xfrm>
          </p:grpSpPr>
          <p:sp>
            <p:nvSpPr>
              <p:cNvPr id="69638" name="Freeform 6">
                <a:extLst>
                  <a:ext uri="{FF2B5EF4-FFF2-40B4-BE49-F238E27FC236}">
                    <a16:creationId xmlns:a16="http://schemas.microsoft.com/office/drawing/2014/main" id="{F1CB687B-6037-4F87-BA23-9A913A930445}"/>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dirty="0">
                  <a:latin typeface="Garamond" pitchFamily="18" charset="0"/>
                </a:endParaRPr>
              </a:p>
            </p:txBody>
          </p:sp>
          <p:sp>
            <p:nvSpPr>
              <p:cNvPr id="69639" name="Freeform 7">
                <a:extLst>
                  <a:ext uri="{FF2B5EF4-FFF2-40B4-BE49-F238E27FC236}">
                    <a16:creationId xmlns:a16="http://schemas.microsoft.com/office/drawing/2014/main" id="{B0BEC8D0-1C5D-460C-AB8A-E328B6D016BD}"/>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dirty="0">
                  <a:latin typeface="Garamond" pitchFamily="18" charset="0"/>
                </a:endParaRPr>
              </a:p>
            </p:txBody>
          </p:sp>
          <p:sp>
            <p:nvSpPr>
              <p:cNvPr id="69640" name="Freeform 8">
                <a:extLst>
                  <a:ext uri="{FF2B5EF4-FFF2-40B4-BE49-F238E27FC236}">
                    <a16:creationId xmlns:a16="http://schemas.microsoft.com/office/drawing/2014/main" id="{EB65BCD3-55D3-471F-A741-2CC76B3910F7}"/>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dirty="0">
                  <a:latin typeface="Garamond" pitchFamily="18" charset="0"/>
                </a:endParaRPr>
              </a:p>
            </p:txBody>
          </p:sp>
          <p:sp>
            <p:nvSpPr>
              <p:cNvPr id="1038" name="Freeform 9">
                <a:extLst>
                  <a:ext uri="{FF2B5EF4-FFF2-40B4-BE49-F238E27FC236}">
                    <a16:creationId xmlns:a16="http://schemas.microsoft.com/office/drawing/2014/main" id="{B56E7974-6ED7-45CC-BE6E-267039174B68}"/>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p:spPr>
            <p:txBody>
              <a:bodyPr/>
              <a:lstStyle/>
              <a:p>
                <a:pPr>
                  <a:defRPr/>
                </a:pPr>
                <a:endParaRPr lang="en-US" dirty="0">
                  <a:effectLst>
                    <a:outerShdw blurRad="38100" dist="38100" dir="2700000" algn="tl">
                      <a:srgbClr val="000000">
                        <a:alpha val="43137"/>
                      </a:srgbClr>
                    </a:outerShdw>
                  </a:effectLst>
                </a:endParaRPr>
              </a:p>
            </p:txBody>
          </p:sp>
          <p:sp>
            <p:nvSpPr>
              <p:cNvPr id="69642" name="Freeform 10">
                <a:extLst>
                  <a:ext uri="{FF2B5EF4-FFF2-40B4-BE49-F238E27FC236}">
                    <a16:creationId xmlns:a16="http://schemas.microsoft.com/office/drawing/2014/main" id="{E70D3097-0304-468E-ADA2-AA308F65AD99}"/>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dirty="0">
                  <a:latin typeface="Garamond" pitchFamily="18" charset="0"/>
                </a:endParaRPr>
              </a:p>
            </p:txBody>
          </p:sp>
        </p:grpSp>
        <p:sp>
          <p:nvSpPr>
            <p:cNvPr id="69643" name="Freeform 11">
              <a:extLst>
                <a:ext uri="{FF2B5EF4-FFF2-40B4-BE49-F238E27FC236}">
                  <a16:creationId xmlns:a16="http://schemas.microsoft.com/office/drawing/2014/main" id="{618FA033-4A36-4BAA-9EB4-F70DF10EE1F1}"/>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dirty="0">
                <a:latin typeface="Garamond" pitchFamily="18" charset="0"/>
              </a:endParaRPr>
            </a:p>
          </p:txBody>
        </p:sp>
        <p:sp>
          <p:nvSpPr>
            <p:cNvPr id="1034" name="Freeform 12">
              <a:extLst>
                <a:ext uri="{FF2B5EF4-FFF2-40B4-BE49-F238E27FC236}">
                  <a16:creationId xmlns:a16="http://schemas.microsoft.com/office/drawing/2014/main" id="{F502C21F-A411-4FC5-B742-A51292532320}"/>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p:spPr>
          <p:txBody>
            <a:bodyPr/>
            <a:lstStyle/>
            <a:p>
              <a:pPr>
                <a:defRPr/>
              </a:pPr>
              <a:endParaRPr lang="en-US" dirty="0">
                <a:effectLst>
                  <a:outerShdw blurRad="38100" dist="38100" dir="2700000" algn="tl">
                    <a:srgbClr val="000000">
                      <a:alpha val="43137"/>
                    </a:srgbClr>
                  </a:outerShdw>
                </a:effectLst>
              </a:endParaRPr>
            </a:p>
          </p:txBody>
        </p:sp>
      </p:grpSp>
      <p:sp>
        <p:nvSpPr>
          <p:cNvPr id="69645" name="Rectangle 13">
            <a:extLst>
              <a:ext uri="{FF2B5EF4-FFF2-40B4-BE49-F238E27FC236}">
                <a16:creationId xmlns:a16="http://schemas.microsoft.com/office/drawing/2014/main" id="{AB2A41E7-216F-4C7E-9492-7A8C790CB32A}"/>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9646" name="Rectangle 14">
            <a:extLst>
              <a:ext uri="{FF2B5EF4-FFF2-40B4-BE49-F238E27FC236}">
                <a16:creationId xmlns:a16="http://schemas.microsoft.com/office/drawing/2014/main" id="{411FCC2A-8897-4C1F-9DC3-2100A3316B29}"/>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latin typeface="Arial" charset="0"/>
              </a:defRPr>
            </a:lvl1pPr>
          </a:lstStyle>
          <a:p>
            <a:pPr>
              <a:defRPr/>
            </a:pPr>
            <a:endParaRPr lang="en-US"/>
          </a:p>
        </p:txBody>
      </p:sp>
      <p:sp>
        <p:nvSpPr>
          <p:cNvPr id="69647" name="Rectangle 15">
            <a:extLst>
              <a:ext uri="{FF2B5EF4-FFF2-40B4-BE49-F238E27FC236}">
                <a16:creationId xmlns:a16="http://schemas.microsoft.com/office/drawing/2014/main" id="{07F5C445-F62D-49C5-986D-6A5330CE2BC8}"/>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259" r:id="rId1"/>
    <p:sldLayoutId id="2147484248"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 id="2147484258" r:id="rId12"/>
    <p:sldLayoutId id="2147484260" r:id="rId13"/>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F6B058A-E78F-4F6B-8814-F21D5D7F8A75}"/>
              </a:ext>
            </a:extLst>
          </p:cNvPr>
          <p:cNvSpPr>
            <a:spLocks noGrp="1" noRot="1" noChangeArrowheads="1"/>
          </p:cNvSpPr>
          <p:nvPr>
            <p:ph type="title"/>
          </p:nvPr>
        </p:nvSpPr>
        <p:spPr>
          <a:xfrm>
            <a:off x="457200" y="108753"/>
            <a:ext cx="8229600" cy="1477962"/>
          </a:xfrm>
        </p:spPr>
        <p:txBody>
          <a:bodyPr/>
          <a:lstStyle/>
          <a:p>
            <a:pPr>
              <a:defRPr/>
            </a:pPr>
            <a:r>
              <a:rPr lang="en-US" sz="4000" dirty="0">
                <a:solidFill>
                  <a:schemeClr val="tx1"/>
                </a:solidFill>
                <a:latin typeface="Arial Unicode MS" pitchFamily="34" charset="-128"/>
              </a:rPr>
              <a:t>Tacoma Police Department Complaint Process Presentation</a:t>
            </a:r>
          </a:p>
        </p:txBody>
      </p:sp>
      <p:sp>
        <p:nvSpPr>
          <p:cNvPr id="46083" name="Rectangle 3">
            <a:extLst>
              <a:ext uri="{FF2B5EF4-FFF2-40B4-BE49-F238E27FC236}">
                <a16:creationId xmlns:a16="http://schemas.microsoft.com/office/drawing/2014/main" id="{B3AB0CF1-F6B3-4284-9869-78CE957EF02C}"/>
              </a:ext>
            </a:extLst>
          </p:cNvPr>
          <p:cNvSpPr>
            <a:spLocks noGrp="1" noChangeArrowheads="1"/>
          </p:cNvSpPr>
          <p:nvPr>
            <p:ph idx="1"/>
          </p:nvPr>
        </p:nvSpPr>
        <p:spPr>
          <a:xfrm>
            <a:off x="381000" y="1447800"/>
            <a:ext cx="8382000" cy="5029200"/>
          </a:xfrm>
        </p:spPr>
        <p:txBody>
          <a:bodyPr/>
          <a:lstStyle/>
          <a:p>
            <a:pPr algn="ctr">
              <a:buFont typeface="Wingdings" panose="05000000000000000000" pitchFamily="2" charset="2"/>
              <a:buNone/>
              <a:defRPr/>
            </a:pPr>
            <a:endParaRPr lang="en-US" dirty="0">
              <a:latin typeface="Arial Unicode MS" pitchFamily="34" charset="-128"/>
            </a:endParaRPr>
          </a:p>
          <a:p>
            <a:pPr algn="ctr">
              <a:buFont typeface="Wingdings" panose="05000000000000000000" pitchFamily="2" charset="2"/>
              <a:buNone/>
              <a:defRPr/>
            </a:pPr>
            <a:endParaRPr lang="en-US" dirty="0">
              <a:latin typeface="Arial Unicode MS" pitchFamily="34" charset="-128"/>
            </a:endParaRPr>
          </a:p>
          <a:p>
            <a:pPr algn="ctr">
              <a:buFont typeface="Wingdings" panose="05000000000000000000" pitchFamily="2" charset="2"/>
              <a:buNone/>
              <a:defRPr/>
            </a:pPr>
            <a:endParaRPr lang="en-US" dirty="0">
              <a:latin typeface="Arial Unicode MS" pitchFamily="34" charset="-128"/>
            </a:endParaRPr>
          </a:p>
          <a:p>
            <a:pPr algn="ctr">
              <a:buFont typeface="Wingdings" panose="05000000000000000000" pitchFamily="2" charset="2"/>
              <a:buNone/>
              <a:defRPr/>
            </a:pPr>
            <a:endParaRPr lang="en-US" dirty="0">
              <a:latin typeface="Arial Unicode MS" pitchFamily="34" charset="-128"/>
            </a:endParaRPr>
          </a:p>
          <a:p>
            <a:pPr algn="ctr">
              <a:buFont typeface="Wingdings" panose="05000000000000000000" pitchFamily="2" charset="2"/>
              <a:buNone/>
              <a:defRPr/>
            </a:pPr>
            <a:endParaRPr lang="en-US" dirty="0">
              <a:latin typeface="Arial Unicode MS" pitchFamily="34" charset="-128"/>
            </a:endParaRPr>
          </a:p>
        </p:txBody>
      </p:sp>
      <p:sp>
        <p:nvSpPr>
          <p:cNvPr id="5125" name="Slide Number Placeholder 1">
            <a:extLst>
              <a:ext uri="{FF2B5EF4-FFF2-40B4-BE49-F238E27FC236}">
                <a16:creationId xmlns:a16="http://schemas.microsoft.com/office/drawing/2014/main" id="{7A5D5EA5-2B92-4BD9-A8D7-17E8C824A2B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E3BD5D87-6E1D-4F1E-9135-1D8D4E8047C7}" type="slidenum">
              <a:rPr lang="en-US" altLang="en-US" sz="1200"/>
              <a:pPr>
                <a:spcBef>
                  <a:spcPct val="0"/>
                </a:spcBef>
                <a:buClrTx/>
                <a:buSzTx/>
                <a:buFontTx/>
                <a:buNone/>
              </a:pPr>
              <a:t>1</a:t>
            </a:fld>
            <a:endParaRPr lang="en-US" altLang="en-US" sz="1200"/>
          </a:p>
        </p:txBody>
      </p:sp>
      <p:sp>
        <p:nvSpPr>
          <p:cNvPr id="3" name="TextBox 2"/>
          <p:cNvSpPr txBox="1"/>
          <p:nvPr/>
        </p:nvSpPr>
        <p:spPr>
          <a:xfrm>
            <a:off x="685800" y="3936023"/>
            <a:ext cx="8153400" cy="2800767"/>
          </a:xfrm>
          <a:prstGeom prst="rect">
            <a:avLst/>
          </a:prstGeom>
          <a:noFill/>
        </p:spPr>
        <p:txBody>
          <a:bodyPr wrap="square" rtlCol="0">
            <a:spAutoFit/>
          </a:bodyPr>
          <a:lstStyle/>
          <a:p>
            <a:pPr algn="ctr"/>
            <a:r>
              <a:rPr lang="en-US" sz="3600" u="sng" dirty="0"/>
              <a:t>Internal Affairs Section</a:t>
            </a:r>
          </a:p>
          <a:p>
            <a:pPr algn="ctr"/>
            <a:r>
              <a:rPr lang="en-US" sz="2800" dirty="0"/>
              <a:t>Lieutenant Gary J. Roberts</a:t>
            </a:r>
          </a:p>
          <a:p>
            <a:pPr algn="ctr"/>
            <a:r>
              <a:rPr lang="en-US" sz="2800" dirty="0"/>
              <a:t>Sergeant Steve Storwick</a:t>
            </a:r>
          </a:p>
          <a:p>
            <a:pPr algn="ctr"/>
            <a:r>
              <a:rPr lang="en-US" sz="2800" dirty="0"/>
              <a:t>Sergeant Kevin Jepson </a:t>
            </a:r>
          </a:p>
          <a:p>
            <a:pPr algn="ctr"/>
            <a:r>
              <a:rPr lang="en-US" sz="2800" dirty="0"/>
              <a:t>Police Administrative Support Specialist Marie Nasworthy (</a:t>
            </a:r>
            <a:r>
              <a:rPr lang="en-US" sz="2800" dirty="0" err="1"/>
              <a:t>IaPro</a:t>
            </a:r>
            <a:r>
              <a:rPr lang="en-US" sz="2800" dirty="0"/>
              <a:t>/</a:t>
            </a:r>
            <a:r>
              <a:rPr lang="en-US" sz="2800" dirty="0" err="1"/>
              <a:t>BlueTeam</a:t>
            </a:r>
            <a:r>
              <a:rPr lang="en-US" sz="2800" dirty="0"/>
              <a:t> Administrator)</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672311"/>
            <a:ext cx="19812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FBD105F-A319-419A-8FE0-AAECB725A701}"/>
              </a:ext>
            </a:extLst>
          </p:cNvPr>
          <p:cNvSpPr>
            <a:spLocks noGrp="1" noRot="1" noChangeArrowheads="1"/>
          </p:cNvSpPr>
          <p:nvPr>
            <p:ph type="title"/>
          </p:nvPr>
        </p:nvSpPr>
        <p:spPr>
          <a:xfrm>
            <a:off x="448408" y="228600"/>
            <a:ext cx="8085992" cy="907684"/>
          </a:xfrm>
          <a:noFill/>
          <a:extLst>
            <a:ext uri="{909E8E84-426E-40DD-AFC4-6F175D3DCCD1}">
              <a14:hiddenFill xmlns:a14="http://schemas.microsoft.com/office/drawing/2010/main">
                <a:solidFill>
                  <a:srgbClr val="FFFFFF"/>
                </a:solidFill>
              </a14:hiddenFill>
            </a:ext>
          </a:extLst>
        </p:spPr>
        <p:txBody>
          <a:bodyPr/>
          <a:lstStyle/>
          <a:p>
            <a:r>
              <a:rPr lang="en-US" altLang="en-US" sz="3200" dirty="0">
                <a:solidFill>
                  <a:schemeClr val="tx1"/>
                </a:solidFill>
                <a:effectLst/>
              </a:rPr>
              <a:t>On-Duty vs. Off-Duty</a:t>
            </a:r>
          </a:p>
        </p:txBody>
      </p:sp>
      <p:sp>
        <p:nvSpPr>
          <p:cNvPr id="23555" name="Rectangle 3">
            <a:extLst>
              <a:ext uri="{FF2B5EF4-FFF2-40B4-BE49-F238E27FC236}">
                <a16:creationId xmlns:a16="http://schemas.microsoft.com/office/drawing/2014/main" id="{51323ECB-1D81-498A-A9A5-CFA2C16AEDBE}"/>
              </a:ext>
            </a:extLst>
          </p:cNvPr>
          <p:cNvSpPr>
            <a:spLocks noGrp="1" noChangeArrowheads="1"/>
          </p:cNvSpPr>
          <p:nvPr>
            <p:ph type="body" idx="1"/>
          </p:nvPr>
        </p:nvSpPr>
        <p:spPr>
          <a:xfrm>
            <a:off x="457200" y="1136284"/>
            <a:ext cx="8229600" cy="4754563"/>
          </a:xfrm>
          <a:noFill/>
          <a:extLst>
            <a:ext uri="{909E8E84-426E-40DD-AFC4-6F175D3DCCD1}">
              <a14:hiddenFill xmlns:a14="http://schemas.microsoft.com/office/drawing/2010/main">
                <a:solidFill>
                  <a:srgbClr val="FFFFFF"/>
                </a:solidFill>
              </a14:hiddenFill>
            </a:ext>
          </a:extLst>
        </p:spPr>
        <p:txBody>
          <a:bodyPr/>
          <a:lstStyle/>
          <a:p>
            <a:r>
              <a:rPr lang="en-US" altLang="en-US" sz="2400" dirty="0">
                <a:effectLst/>
                <a:latin typeface="Arial Unicode MS" pitchFamily="34" charset="-128"/>
              </a:rPr>
              <a:t>Employees can be held responsible for their actions while off-duty </a:t>
            </a:r>
          </a:p>
          <a:p>
            <a:r>
              <a:rPr lang="en-US" altLang="en-US" sz="2400" dirty="0">
                <a:effectLst/>
                <a:latin typeface="Arial Unicode MS" pitchFamily="34" charset="-128"/>
              </a:rPr>
              <a:t>TPD employee’s conduct, while in an off-duty capacity, could result in discipline by the department</a:t>
            </a:r>
          </a:p>
          <a:p>
            <a:r>
              <a:rPr lang="en-US" altLang="en-US" sz="2400" dirty="0">
                <a:effectLst/>
                <a:latin typeface="Arial Unicode MS" pitchFamily="34" charset="-128"/>
              </a:rPr>
              <a:t>If working off-duty, officer will follow TPD Policy and Procedures (other off-duty work requirements)</a:t>
            </a:r>
          </a:p>
          <a:p>
            <a:r>
              <a:rPr lang="en-US" altLang="en-US" sz="2400" dirty="0">
                <a:effectLst/>
                <a:latin typeface="Arial Unicode MS" pitchFamily="34" charset="-128"/>
              </a:rPr>
              <a:t>With social media, a direct nexus to the department is not necessary for there to be a violation (1st Amendment rights are not absolute with police/public employees)</a:t>
            </a:r>
          </a:p>
          <a:p>
            <a:pPr algn="just"/>
            <a:endParaRPr lang="en-US" altLang="en-US" dirty="0">
              <a:effectLst/>
              <a:latin typeface="Arial Unicode MS" pitchFamily="34" charset="-128"/>
            </a:endParaRPr>
          </a:p>
        </p:txBody>
      </p:sp>
      <p:sp>
        <p:nvSpPr>
          <p:cNvPr id="23556" name="Slide Number Placeholder 1">
            <a:extLst>
              <a:ext uri="{FF2B5EF4-FFF2-40B4-BE49-F238E27FC236}">
                <a16:creationId xmlns:a16="http://schemas.microsoft.com/office/drawing/2014/main" id="{DEA2E55A-F6AB-4B10-8031-775D02F65DA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E0E8F238-A8FD-4A0B-BC2F-83B2E2415C30}" type="slidenum">
              <a:rPr lang="en-US" altLang="en-US" sz="1200"/>
              <a:pPr>
                <a:spcBef>
                  <a:spcPct val="0"/>
                </a:spcBef>
                <a:buClrTx/>
                <a:buSzTx/>
                <a:buFontTx/>
                <a:buNone/>
              </a:pPr>
              <a:t>10</a:t>
            </a:fld>
            <a:endParaRPr lang="en-US" alt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8AF37-863F-4B69-BD42-1D7E53CCB3D0}"/>
              </a:ext>
            </a:extLst>
          </p:cNvPr>
          <p:cNvSpPr>
            <a:spLocks noGrp="1"/>
          </p:cNvSpPr>
          <p:nvPr>
            <p:ph type="title"/>
          </p:nvPr>
        </p:nvSpPr>
        <p:spPr>
          <a:xfrm>
            <a:off x="574431" y="0"/>
            <a:ext cx="7959969" cy="838200"/>
          </a:xfrm>
        </p:spPr>
        <p:txBody>
          <a:bodyPr/>
          <a:lstStyle/>
          <a:p>
            <a:pPr>
              <a:defRPr/>
            </a:pPr>
            <a:r>
              <a:rPr lang="en-US" sz="3200" dirty="0" err="1">
                <a:solidFill>
                  <a:schemeClr val="tx1"/>
                </a:solidFill>
              </a:rPr>
              <a:t>IAPro</a:t>
            </a:r>
            <a:r>
              <a:rPr lang="en-US" sz="3200" dirty="0">
                <a:solidFill>
                  <a:schemeClr val="tx1"/>
                </a:solidFill>
              </a:rPr>
              <a:t>/</a:t>
            </a:r>
            <a:r>
              <a:rPr lang="en-US" sz="3200" dirty="0" err="1">
                <a:solidFill>
                  <a:schemeClr val="tx1"/>
                </a:solidFill>
              </a:rPr>
              <a:t>BlueTeam</a:t>
            </a:r>
            <a:r>
              <a:rPr lang="en-US" sz="3200" dirty="0">
                <a:solidFill>
                  <a:schemeClr val="tx1"/>
                </a:solidFill>
              </a:rPr>
              <a:t> Management System</a:t>
            </a:r>
          </a:p>
        </p:txBody>
      </p:sp>
      <p:sp>
        <p:nvSpPr>
          <p:cNvPr id="3" name="Content Placeholder 2">
            <a:extLst>
              <a:ext uri="{FF2B5EF4-FFF2-40B4-BE49-F238E27FC236}">
                <a16:creationId xmlns:a16="http://schemas.microsoft.com/office/drawing/2014/main" id="{17B742B8-64B8-4397-8E05-1E524A976073}"/>
              </a:ext>
            </a:extLst>
          </p:cNvPr>
          <p:cNvSpPr>
            <a:spLocks noGrp="1"/>
          </p:cNvSpPr>
          <p:nvPr>
            <p:ph idx="1"/>
          </p:nvPr>
        </p:nvSpPr>
        <p:spPr>
          <a:xfrm>
            <a:off x="304800" y="910331"/>
            <a:ext cx="8229600" cy="5334000"/>
          </a:xfrm>
        </p:spPr>
        <p:txBody>
          <a:bodyPr/>
          <a:lstStyle/>
          <a:p>
            <a:pPr>
              <a:defRPr/>
            </a:pPr>
            <a:r>
              <a:rPr lang="en-US" altLang="en-US" sz="2400" dirty="0" err="1">
                <a:effectLst/>
                <a:latin typeface="Arial Unicode MS" pitchFamily="34" charset="-128"/>
              </a:rPr>
              <a:t>IAPro</a:t>
            </a:r>
            <a:r>
              <a:rPr lang="en-US" altLang="en-US" sz="2400" dirty="0">
                <a:effectLst/>
                <a:latin typeface="Arial Unicode MS" pitchFamily="34" charset="-128"/>
              </a:rPr>
              <a:t>/</a:t>
            </a:r>
            <a:r>
              <a:rPr lang="en-US" altLang="en-US" sz="2400" dirty="0" err="1">
                <a:effectLst/>
                <a:latin typeface="Arial Unicode MS" pitchFamily="34" charset="-128"/>
              </a:rPr>
              <a:t>BlueTeam</a:t>
            </a:r>
            <a:r>
              <a:rPr lang="en-US" altLang="en-US" sz="2400" dirty="0">
                <a:effectLst/>
                <a:latin typeface="Arial Unicode MS" pitchFamily="34" charset="-128"/>
              </a:rPr>
              <a:t> tracks all Complaints, Inquires, Uses of Force, Pursuits, and Vehicle Accidents</a:t>
            </a:r>
          </a:p>
          <a:p>
            <a:pPr>
              <a:defRPr/>
            </a:pPr>
            <a:r>
              <a:rPr lang="en-US" sz="2400" dirty="0" err="1">
                <a:effectLst/>
                <a:latin typeface="Arial Unicode MS"/>
              </a:rPr>
              <a:t>IAPro</a:t>
            </a:r>
            <a:r>
              <a:rPr lang="en-US" sz="2400" dirty="0">
                <a:effectLst/>
                <a:latin typeface="Arial Unicode MS"/>
              </a:rPr>
              <a:t>/</a:t>
            </a:r>
            <a:r>
              <a:rPr lang="en-US" sz="2400" dirty="0" err="1">
                <a:effectLst/>
                <a:latin typeface="Arial Unicode MS"/>
              </a:rPr>
              <a:t>BlueTeam</a:t>
            </a:r>
            <a:r>
              <a:rPr lang="en-US" sz="2400" dirty="0">
                <a:effectLst/>
                <a:latin typeface="Arial Unicode MS"/>
              </a:rPr>
              <a:t> is a computer program/database that allows for reports &amp; queries to be generated from information entered into the system</a:t>
            </a:r>
          </a:p>
          <a:p>
            <a:pPr>
              <a:defRPr/>
            </a:pPr>
            <a:r>
              <a:rPr lang="en-US" sz="2400" dirty="0">
                <a:effectLst/>
                <a:latin typeface="Arial Unicode MS"/>
              </a:rPr>
              <a:t>Routings can’t be deleted, changed etc.</a:t>
            </a:r>
          </a:p>
          <a:p>
            <a:pPr>
              <a:defRPr/>
            </a:pPr>
            <a:r>
              <a:rPr lang="en-US" sz="2400" dirty="0">
                <a:effectLst/>
                <a:latin typeface="Arial Unicode MS"/>
              </a:rPr>
              <a:t>C.A.L.E.A. (Commission on Accreditation for Law Enforcement Agencies) requires yearly reports &amp; reviews</a:t>
            </a:r>
          </a:p>
          <a:p>
            <a:pPr>
              <a:defRPr/>
            </a:pPr>
            <a:r>
              <a:rPr lang="en-US" sz="2400" dirty="0">
                <a:effectLst/>
                <a:latin typeface="Arial Unicode MS"/>
              </a:rPr>
              <a:t>Includes Early Intervention System - a tool used to identify and support employees who demonstrate characteristics that may affect job performance – not punitive </a:t>
            </a:r>
          </a:p>
          <a:p>
            <a:pPr algn="just">
              <a:defRPr/>
            </a:pPr>
            <a:endParaRPr lang="en-US" sz="2800" dirty="0">
              <a:latin typeface="Arial Unicode MS"/>
            </a:endParaRPr>
          </a:p>
        </p:txBody>
      </p:sp>
      <p:sp>
        <p:nvSpPr>
          <p:cNvPr id="15364" name="Slide Number Placeholder 3">
            <a:extLst>
              <a:ext uri="{FF2B5EF4-FFF2-40B4-BE49-F238E27FC236}">
                <a16:creationId xmlns:a16="http://schemas.microsoft.com/office/drawing/2014/main" id="{50643D29-DFAA-4BFC-BB78-9FC0B4FEE9A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C8A6C743-5F2B-45B3-86DD-91DC2EF0017B}" type="slidenum">
              <a:rPr lang="en-US" altLang="en-US" sz="1200"/>
              <a:pPr>
                <a:spcBef>
                  <a:spcPct val="0"/>
                </a:spcBef>
                <a:buClrTx/>
                <a:buSzTx/>
                <a:buFontTx/>
                <a:buNone/>
              </a:pPr>
              <a:t>11</a:t>
            </a:fld>
            <a:endParaRPr lang="en-US" altLang="en-US"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420D8-ECAC-436C-A63F-DD4CBFEC6510}"/>
              </a:ext>
            </a:extLst>
          </p:cNvPr>
          <p:cNvSpPr>
            <a:spLocks noGrp="1"/>
          </p:cNvSpPr>
          <p:nvPr>
            <p:ph type="title"/>
          </p:nvPr>
        </p:nvSpPr>
        <p:spPr/>
        <p:txBody>
          <a:bodyPr/>
          <a:lstStyle/>
          <a:p>
            <a:pPr>
              <a:defRPr/>
            </a:pPr>
            <a:r>
              <a:rPr lang="en-US" sz="2800" dirty="0"/>
              <a:t>Early Intervention Thresholds</a:t>
            </a:r>
          </a:p>
        </p:txBody>
      </p:sp>
      <p:graphicFrame>
        <p:nvGraphicFramePr>
          <p:cNvPr id="5" name="Content Placeholder 4">
            <a:extLst>
              <a:ext uri="{FF2B5EF4-FFF2-40B4-BE49-F238E27FC236}">
                <a16:creationId xmlns:a16="http://schemas.microsoft.com/office/drawing/2014/main" id="{A7C2926A-1A56-41D5-B3E2-27F7681900DC}"/>
              </a:ext>
            </a:extLst>
          </p:cNvPr>
          <p:cNvGraphicFramePr>
            <a:graphicFrameLocks noGrp="1"/>
          </p:cNvGraphicFramePr>
          <p:nvPr>
            <p:ph idx="1"/>
          </p:nvPr>
        </p:nvGraphicFramePr>
        <p:xfrm>
          <a:off x="152400" y="1417638"/>
          <a:ext cx="8839200" cy="4449761"/>
        </p:xfrm>
        <a:graphic>
          <a:graphicData uri="http://schemas.openxmlformats.org/drawingml/2006/table">
            <a:tbl>
              <a:tblPr firstRow="1" firstCol="1" lastRow="1" lastCol="1" bandRow="1" bandCol="1">
                <a:tableStyleId>{5C22544A-7EE6-4342-B048-85BDC9FD1C3A}</a:tableStyleId>
              </a:tblPr>
              <a:tblGrid>
                <a:gridCol w="4668824">
                  <a:extLst>
                    <a:ext uri="{9D8B030D-6E8A-4147-A177-3AD203B41FA5}">
                      <a16:colId xmlns:a16="http://schemas.microsoft.com/office/drawing/2014/main" val="3995221393"/>
                    </a:ext>
                  </a:extLst>
                </a:gridCol>
                <a:gridCol w="4170376">
                  <a:extLst>
                    <a:ext uri="{9D8B030D-6E8A-4147-A177-3AD203B41FA5}">
                      <a16:colId xmlns:a16="http://schemas.microsoft.com/office/drawing/2014/main" val="3497349421"/>
                    </a:ext>
                  </a:extLst>
                </a:gridCol>
              </a:tblGrid>
              <a:tr h="444976">
                <a:tc>
                  <a:txBody>
                    <a:bodyPr/>
                    <a:lstStyle/>
                    <a:p>
                      <a:pPr marL="0" marR="0" algn="just">
                        <a:spcBef>
                          <a:spcPts val="0"/>
                        </a:spcBef>
                        <a:spcAft>
                          <a:spcPts val="0"/>
                        </a:spcAft>
                      </a:pPr>
                      <a:r>
                        <a:rPr lang="en-US" sz="1000">
                          <a:effectLst/>
                        </a:rPr>
                        <a:t>Indicator Criteria</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Threshold Levels </a:t>
                      </a:r>
                      <a:r>
                        <a:rPr lang="en-US" sz="800">
                          <a:effectLst/>
                        </a:rPr>
                        <a:t>CALEA 35.1.9(a)</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870612"/>
                  </a:ext>
                </a:extLst>
              </a:tr>
              <a:tr h="444976">
                <a:tc>
                  <a:txBody>
                    <a:bodyPr/>
                    <a:lstStyle/>
                    <a:p>
                      <a:pPr marL="0" marR="0" algn="just">
                        <a:spcBef>
                          <a:spcPts val="0"/>
                        </a:spcBef>
                        <a:spcAft>
                          <a:spcPts val="0"/>
                        </a:spcAft>
                      </a:pPr>
                      <a:r>
                        <a:rPr lang="en-US" sz="1000">
                          <a:effectLst/>
                        </a:rPr>
                        <a:t>A.   Use of Force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7 or more within 6 months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05095067"/>
                  </a:ext>
                </a:extLst>
              </a:tr>
              <a:tr h="444976">
                <a:tc>
                  <a:txBody>
                    <a:bodyPr/>
                    <a:lstStyle/>
                    <a:p>
                      <a:pPr marL="0" marR="0" algn="just">
                        <a:spcBef>
                          <a:spcPts val="0"/>
                        </a:spcBef>
                        <a:spcAft>
                          <a:spcPts val="0"/>
                        </a:spcAft>
                      </a:pPr>
                      <a:r>
                        <a:rPr lang="en-US" sz="1000">
                          <a:effectLst/>
                        </a:rPr>
                        <a:t>B.   City Vehicle Accidents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3 accidents within 24 months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14269642"/>
                  </a:ext>
                </a:extLst>
              </a:tr>
              <a:tr h="889952">
                <a:tc>
                  <a:txBody>
                    <a:bodyPr/>
                    <a:lstStyle/>
                    <a:p>
                      <a:pPr marL="228600" marR="0" indent="-228600">
                        <a:spcBef>
                          <a:spcPts val="0"/>
                        </a:spcBef>
                        <a:spcAft>
                          <a:spcPts val="0"/>
                        </a:spcAft>
                      </a:pPr>
                      <a:r>
                        <a:rPr lang="en-US" sz="1000" dirty="0">
                          <a:effectLst/>
                        </a:rPr>
                        <a:t>C. Receipt of a Blue Team, Department or EEO Complaint </a:t>
                      </a:r>
                      <a:r>
                        <a:rPr lang="en-US" sz="800" dirty="0">
                          <a:effectLst/>
                        </a:rPr>
                        <a:t>CALEA 35.1.9</a:t>
                      </a:r>
                      <a:r>
                        <a:rPr lang="en-US" sz="1000" dirty="0">
                          <a:effectLst/>
                        </a:rPr>
                        <a:t> </a:t>
                      </a:r>
                      <a:r>
                        <a:rPr lang="en-US" sz="800" dirty="0">
                          <a:effectLst/>
                        </a:rPr>
                        <a:t>(b)</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3 or more within 12 months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9627605"/>
                  </a:ext>
                </a:extLst>
              </a:tr>
              <a:tr h="444976">
                <a:tc>
                  <a:txBody>
                    <a:bodyPr/>
                    <a:lstStyle/>
                    <a:p>
                      <a:pPr marL="0" marR="0" algn="just">
                        <a:spcBef>
                          <a:spcPts val="0"/>
                        </a:spcBef>
                        <a:spcAft>
                          <a:spcPts val="0"/>
                        </a:spcAft>
                      </a:pPr>
                      <a:r>
                        <a:rPr lang="en-US" sz="1000">
                          <a:effectLst/>
                        </a:rPr>
                        <a:t>D.   Pursuits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4 or more within 6 months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6951936"/>
                  </a:ext>
                </a:extLst>
              </a:tr>
              <a:tr h="1334929">
                <a:tc>
                  <a:txBody>
                    <a:bodyPr/>
                    <a:lstStyle/>
                    <a:p>
                      <a:pPr marL="0" marR="0" algn="just">
                        <a:spcBef>
                          <a:spcPts val="0"/>
                        </a:spcBef>
                        <a:spcAft>
                          <a:spcPts val="0"/>
                        </a:spcAft>
                      </a:pPr>
                      <a:r>
                        <a:rPr lang="en-US" sz="1000">
                          <a:effectLst/>
                        </a:rPr>
                        <a:t>E.   Receipt of commendations and awards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Reviewed by the Chief’s office for consideration of additional recognition</a:t>
                      </a:r>
                      <a:endParaRPr lang="en-US" sz="1200">
                        <a:effectLst/>
                      </a:endParaRPr>
                    </a:p>
                    <a:p>
                      <a:pPr marL="0" marR="0" algn="just">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02362998"/>
                  </a:ext>
                </a:extLst>
              </a:tr>
              <a:tr h="444976">
                <a:tc>
                  <a:txBody>
                    <a:bodyPr/>
                    <a:lstStyle/>
                    <a:p>
                      <a:pPr marL="0" marR="0" algn="just">
                        <a:spcBef>
                          <a:spcPts val="0"/>
                        </a:spcBef>
                        <a:spcAft>
                          <a:spcPts val="0"/>
                        </a:spcAft>
                      </a:pPr>
                      <a:r>
                        <a:rPr lang="en-US" sz="1000">
                          <a:effectLst/>
                        </a:rPr>
                        <a:t>F.   Supervisory Recommendation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dirty="0">
                          <a:effectLst/>
                        </a:rPr>
                        <a:t>Each will be reviewed</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226674"/>
                  </a:ext>
                </a:extLst>
              </a:tr>
            </a:tbl>
          </a:graphicData>
        </a:graphic>
      </p:graphicFrame>
      <p:sp>
        <p:nvSpPr>
          <p:cNvPr id="14365" name="Slide Number Placeholder 3">
            <a:extLst>
              <a:ext uri="{FF2B5EF4-FFF2-40B4-BE49-F238E27FC236}">
                <a16:creationId xmlns:a16="http://schemas.microsoft.com/office/drawing/2014/main" id="{01ED0A2D-E099-4633-9ABF-FA0FC290609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DB8B1F4D-6178-4710-BB45-F8D2717397C5}" type="slidenum">
              <a:rPr lang="en-US" altLang="en-US" sz="1200"/>
              <a:pPr>
                <a:spcBef>
                  <a:spcPct val="0"/>
                </a:spcBef>
                <a:buClrTx/>
                <a:buSzTx/>
                <a:buFontTx/>
                <a:buNone/>
              </a:pPr>
              <a:t>12</a:t>
            </a:fld>
            <a:endParaRPr lang="en-US" altLang="en-US"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6FB1B353-2346-4CC5-8122-68A2CAFBC3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14325"/>
            <a:ext cx="8626475"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Slide Number Placeholder 1">
            <a:extLst>
              <a:ext uri="{FF2B5EF4-FFF2-40B4-BE49-F238E27FC236}">
                <a16:creationId xmlns:a16="http://schemas.microsoft.com/office/drawing/2014/main" id="{6CFDFF1B-A849-49F7-A6CA-AE19D658E8B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E4C57A6-10E8-4585-98C3-48142BAB7E9F}" type="slidenum">
              <a:rPr lang="en-US" altLang="en-US" sz="1200"/>
              <a:pPr>
                <a:spcBef>
                  <a:spcPct val="0"/>
                </a:spcBef>
                <a:buClrTx/>
                <a:buSzTx/>
                <a:buFontTx/>
                <a:buNone/>
              </a:pPr>
              <a:t>13</a:t>
            </a:fld>
            <a:endParaRPr lang="en-US" altLang="en-US"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75FE537-ADA3-475D-8730-6C06DE331BB4}"/>
              </a:ext>
            </a:extLst>
          </p:cNvPr>
          <p:cNvSpPr>
            <a:spLocks noGrp="1" noRot="1" noChangeArrowheads="1"/>
          </p:cNvSpPr>
          <p:nvPr>
            <p:ph type="title"/>
          </p:nvPr>
        </p:nvSpPr>
        <p:spPr>
          <a:xfrm>
            <a:off x="495300" y="186801"/>
            <a:ext cx="8153400" cy="533400"/>
          </a:xfrm>
          <a:noFill/>
          <a:extLst>
            <a:ext uri="{909E8E84-426E-40DD-AFC4-6F175D3DCCD1}">
              <a14:hiddenFill xmlns:a14="http://schemas.microsoft.com/office/drawing/2010/main">
                <a:solidFill>
                  <a:srgbClr val="FFFFFF"/>
                </a:solidFill>
              </a14:hiddenFill>
            </a:ext>
          </a:extLst>
        </p:spPr>
        <p:txBody>
          <a:bodyPr/>
          <a:lstStyle/>
          <a:p>
            <a:r>
              <a:rPr lang="en-US" altLang="en-US" sz="2800" dirty="0">
                <a:solidFill>
                  <a:schemeClr val="tx1"/>
                </a:solidFill>
                <a:effectLst/>
              </a:rPr>
              <a:t>What is the Bureau Level Complaint Process?</a:t>
            </a:r>
          </a:p>
        </p:txBody>
      </p:sp>
      <p:sp>
        <p:nvSpPr>
          <p:cNvPr id="20483" name="Rectangle 4">
            <a:extLst>
              <a:ext uri="{FF2B5EF4-FFF2-40B4-BE49-F238E27FC236}">
                <a16:creationId xmlns:a16="http://schemas.microsoft.com/office/drawing/2014/main" id="{935D7F7F-122B-49B2-8EE3-74E5FCE6DD0F}"/>
              </a:ext>
            </a:extLst>
          </p:cNvPr>
          <p:cNvSpPr>
            <a:spLocks noGrp="1" noChangeArrowheads="1"/>
          </p:cNvSpPr>
          <p:nvPr>
            <p:ph type="body" idx="1"/>
          </p:nvPr>
        </p:nvSpPr>
        <p:spPr>
          <a:xfrm>
            <a:off x="426128" y="1020663"/>
            <a:ext cx="8382000" cy="5693630"/>
          </a:xfrm>
        </p:spPr>
        <p:txBody>
          <a:bodyPr/>
          <a:lstStyle/>
          <a:p>
            <a:pPr>
              <a:lnSpc>
                <a:spcPct val="90000"/>
              </a:lnSpc>
              <a:buFont typeface="Wingdings" panose="05000000000000000000" pitchFamily="2" charset="2"/>
              <a:buChar char="§"/>
              <a:defRPr/>
            </a:pPr>
            <a:r>
              <a:rPr lang="en-US" altLang="en-US" sz="2400" i="1" dirty="0">
                <a:effectLst/>
                <a:latin typeface="Arial Unicode MS"/>
              </a:rPr>
              <a:t>NOTE: A typical chain of command  routing through </a:t>
            </a:r>
            <a:r>
              <a:rPr lang="en-US" altLang="en-US" sz="2400" i="1" dirty="0" err="1">
                <a:effectLst/>
                <a:latin typeface="Arial Unicode MS"/>
              </a:rPr>
              <a:t>BlueTeam</a:t>
            </a:r>
            <a:r>
              <a:rPr lang="en-US" altLang="en-US" sz="2400" i="1" dirty="0">
                <a:effectLst/>
                <a:latin typeface="Arial Unicode MS"/>
              </a:rPr>
              <a:t> is the Bureau Sergeant to Lieutenant, to Captain, to A/C, and back to </a:t>
            </a:r>
            <a:r>
              <a:rPr lang="en-US" altLang="en-US" sz="2400" i="1" dirty="0" err="1">
                <a:effectLst/>
                <a:latin typeface="Arial Unicode MS"/>
              </a:rPr>
              <a:t>IAPro</a:t>
            </a:r>
            <a:r>
              <a:rPr lang="en-US" altLang="en-US" sz="2400" i="1" dirty="0">
                <a:effectLst/>
                <a:latin typeface="Arial Unicode MS"/>
              </a:rPr>
              <a:t>/</a:t>
            </a:r>
            <a:r>
              <a:rPr lang="en-US" altLang="en-US" sz="2400" i="1" dirty="0" err="1">
                <a:effectLst/>
                <a:latin typeface="Arial Unicode MS"/>
              </a:rPr>
              <a:t>BlueTeam</a:t>
            </a:r>
            <a:r>
              <a:rPr lang="en-US" altLang="en-US" sz="2400" i="1" dirty="0">
                <a:effectLst/>
                <a:latin typeface="Arial Unicode MS"/>
              </a:rPr>
              <a:t> Administrator (noted as IA)</a:t>
            </a:r>
          </a:p>
          <a:p>
            <a:pPr>
              <a:lnSpc>
                <a:spcPct val="90000"/>
              </a:lnSpc>
              <a:buFont typeface="Wingdings" panose="05000000000000000000" pitchFamily="2" charset="2"/>
              <a:buChar char="§"/>
              <a:defRPr/>
            </a:pPr>
            <a:r>
              <a:rPr lang="en-US" altLang="en-US" sz="2400" dirty="0">
                <a:effectLst/>
                <a:latin typeface="Arial Unicode MS"/>
              </a:rPr>
              <a:t>Complaint</a:t>
            </a:r>
            <a:r>
              <a:rPr lang="en-US" altLang="en-US" sz="2400" dirty="0">
                <a:effectLst>
                  <a:outerShdw blurRad="38100" dist="38100" dir="2700000" algn="tl">
                    <a:srgbClr val="000000">
                      <a:alpha val="43137"/>
                    </a:srgbClr>
                  </a:outerShdw>
                </a:effectLst>
                <a:latin typeface="Arial Unicode MS"/>
              </a:rPr>
              <a:t> </a:t>
            </a:r>
            <a:r>
              <a:rPr lang="en-US" altLang="en-US" sz="2400" dirty="0">
                <a:effectLst/>
                <a:latin typeface="Arial Unicode MS"/>
              </a:rPr>
              <a:t>received and a brief synopsis (not investigation) is entered into </a:t>
            </a:r>
            <a:r>
              <a:rPr lang="en-US" altLang="en-US" sz="2400" dirty="0" err="1">
                <a:effectLst/>
                <a:latin typeface="Arial Unicode MS"/>
              </a:rPr>
              <a:t>BlueTeam</a:t>
            </a:r>
            <a:r>
              <a:rPr lang="en-US" altLang="en-US" sz="2400" dirty="0">
                <a:effectLst/>
                <a:latin typeface="Arial Unicode MS"/>
              </a:rPr>
              <a:t> by the supervisor </a:t>
            </a:r>
          </a:p>
          <a:p>
            <a:pPr>
              <a:lnSpc>
                <a:spcPct val="90000"/>
              </a:lnSpc>
              <a:buFont typeface="Wingdings" panose="05000000000000000000" pitchFamily="2" charset="2"/>
              <a:buChar char="§"/>
              <a:defRPr/>
            </a:pPr>
            <a:r>
              <a:rPr lang="en-US" altLang="en-US" sz="2400" dirty="0">
                <a:effectLst/>
                <a:latin typeface="Arial Unicode MS"/>
              </a:rPr>
              <a:t>Routed through the chain of command to determine the appropriate investigator. Routed back to IA with instructions for investigation</a:t>
            </a:r>
          </a:p>
          <a:p>
            <a:pPr>
              <a:lnSpc>
                <a:spcPct val="90000"/>
              </a:lnSpc>
              <a:buFont typeface="Wingdings" panose="05000000000000000000" pitchFamily="2" charset="2"/>
              <a:buChar char="§"/>
              <a:defRPr/>
            </a:pPr>
            <a:r>
              <a:rPr lang="en-US" altLang="en-US" sz="2400" dirty="0">
                <a:effectLst/>
                <a:latin typeface="Arial Unicode MS"/>
              </a:rPr>
              <a:t>Is it an Inquiry?</a:t>
            </a:r>
          </a:p>
          <a:p>
            <a:pPr>
              <a:lnSpc>
                <a:spcPct val="90000"/>
              </a:lnSpc>
              <a:buFont typeface="Wingdings" panose="05000000000000000000" pitchFamily="2" charset="2"/>
              <a:buChar char="§"/>
              <a:defRPr/>
            </a:pPr>
            <a:r>
              <a:rPr lang="en-US" altLang="en-US" sz="2400" dirty="0">
                <a:effectLst/>
                <a:latin typeface="Arial Unicode MS"/>
              </a:rPr>
              <a:t>Bureau Level or I.A. Level? </a:t>
            </a:r>
          </a:p>
          <a:p>
            <a:pPr>
              <a:lnSpc>
                <a:spcPct val="90000"/>
              </a:lnSpc>
              <a:buFont typeface="Wingdings" panose="05000000000000000000" pitchFamily="2" charset="2"/>
              <a:buChar char="§"/>
              <a:defRPr/>
            </a:pPr>
            <a:r>
              <a:rPr lang="en-US" altLang="en-US" sz="2400" dirty="0">
                <a:effectLst/>
                <a:latin typeface="Arial Unicode MS"/>
              </a:rPr>
              <a:t>IA sends complaint via </a:t>
            </a:r>
            <a:r>
              <a:rPr lang="en-US" altLang="en-US" sz="2400" dirty="0" err="1">
                <a:effectLst/>
                <a:latin typeface="Arial Unicode MS"/>
              </a:rPr>
              <a:t>BlueTeam</a:t>
            </a:r>
            <a:r>
              <a:rPr lang="en-US" altLang="en-US" sz="2400" dirty="0">
                <a:effectLst/>
                <a:latin typeface="Arial Unicode MS"/>
              </a:rPr>
              <a:t> to the supervisor for investigation</a:t>
            </a:r>
            <a:endParaRPr lang="en-US" altLang="en-US" sz="2800" i="1" dirty="0">
              <a:effectLst/>
              <a:latin typeface="Arial Unicode MS"/>
            </a:endParaRPr>
          </a:p>
        </p:txBody>
      </p:sp>
      <p:sp>
        <p:nvSpPr>
          <p:cNvPr id="25604" name="Slide Number Placeholder 1">
            <a:extLst>
              <a:ext uri="{FF2B5EF4-FFF2-40B4-BE49-F238E27FC236}">
                <a16:creationId xmlns:a16="http://schemas.microsoft.com/office/drawing/2014/main" id="{A66795B5-F29E-4F97-A353-484440F0606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3AD9AFA-926C-42E3-BB8D-63360E21FB63}" type="slidenum">
              <a:rPr lang="en-US" altLang="en-US" sz="1200"/>
              <a:pPr>
                <a:spcBef>
                  <a:spcPct val="0"/>
                </a:spcBef>
                <a:buClrTx/>
                <a:buSzTx/>
                <a:buFontTx/>
                <a:buNone/>
              </a:pPr>
              <a:t>14</a:t>
            </a:fld>
            <a:endParaRPr lang="en-US" altLang="en-US"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Placeholder 2">
            <a:extLst>
              <a:ext uri="{FF2B5EF4-FFF2-40B4-BE49-F238E27FC236}">
                <a16:creationId xmlns:a16="http://schemas.microsoft.com/office/drawing/2014/main" id="{192933BD-0AD9-4CBC-B252-EA9875BA3E29}"/>
              </a:ext>
            </a:extLst>
          </p:cNvPr>
          <p:cNvSpPr>
            <a:spLocks noGrp="1" noChangeArrowheads="1"/>
          </p:cNvSpPr>
          <p:nvPr>
            <p:ph type="body" sz="quarter" idx="10"/>
          </p:nvPr>
        </p:nvSpPr>
        <p:spPr>
          <a:xfrm>
            <a:off x="152400" y="228600"/>
            <a:ext cx="8686800" cy="5562600"/>
          </a:xfrm>
        </p:spPr>
        <p:txBody>
          <a:bodyPr/>
          <a:lstStyle/>
          <a:p>
            <a:r>
              <a:rPr lang="en-US" altLang="en-US" dirty="0">
                <a:effectLst/>
                <a:latin typeface="Arial Unicode MS"/>
              </a:rPr>
              <a:t>Once investigation is complete, the supervisor routes it back through the chain of command for review, findings and discipline/training if appropriate. Does it need additional investigation? Ultimately, routed back to IA</a:t>
            </a:r>
          </a:p>
          <a:p>
            <a:r>
              <a:rPr lang="en-US" altLang="en-US" dirty="0">
                <a:effectLst/>
                <a:latin typeface="Arial Unicode MS" pitchFamily="34" charset="-128"/>
              </a:rPr>
              <a:t>Once the completed complaint investigation is back to IA, IA summarizes the various documents of the investigation into a formal memorandum. IA and the ASB Assistant Chief review the investigation which can be sent back to the Bureau if needed for additional investigation</a:t>
            </a:r>
          </a:p>
          <a:p>
            <a:r>
              <a:rPr lang="en-US" altLang="en-US" dirty="0">
                <a:effectLst/>
                <a:latin typeface="Arial Unicode MS" pitchFamily="34" charset="-128"/>
              </a:rPr>
              <a:t>The memorandum is forwarded to the Chief of Police (COP). If approved, COP forwards summary to City Manager’s Office (CMO) </a:t>
            </a:r>
          </a:p>
          <a:p>
            <a:endParaRPr lang="en-US" altLang="en-US" sz="2500" dirty="0">
              <a:effectLst/>
              <a:latin typeface="Arial Unicode MS" pitchFamily="34" charset="-128"/>
            </a:endParaRPr>
          </a:p>
        </p:txBody>
      </p:sp>
      <p:sp>
        <p:nvSpPr>
          <p:cNvPr id="18436" name="Slide Number Placeholder 2">
            <a:extLst>
              <a:ext uri="{FF2B5EF4-FFF2-40B4-BE49-F238E27FC236}">
                <a16:creationId xmlns:a16="http://schemas.microsoft.com/office/drawing/2014/main" id="{E3FFA6B7-B368-4B76-8164-321D305B051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BF00276-DC67-49B2-B76D-2E5A8DB0AA68}" type="slidenum">
              <a:rPr lang="en-US" altLang="en-US" sz="1200">
                <a:solidFill>
                  <a:srgbClr val="FFFFFF"/>
                </a:solidFill>
              </a:rPr>
              <a:pPr>
                <a:spcBef>
                  <a:spcPct val="0"/>
                </a:spcBef>
                <a:buClrTx/>
                <a:buSzTx/>
                <a:buFontTx/>
                <a:buNone/>
              </a:pPr>
              <a:t>15</a:t>
            </a:fld>
            <a:endParaRPr lang="en-US" altLang="en-US" sz="12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Placeholder 2">
            <a:extLst>
              <a:ext uri="{FF2B5EF4-FFF2-40B4-BE49-F238E27FC236}">
                <a16:creationId xmlns:a16="http://schemas.microsoft.com/office/drawing/2014/main" id="{192933BD-0AD9-4CBC-B252-EA9875BA3E29}"/>
              </a:ext>
            </a:extLst>
          </p:cNvPr>
          <p:cNvSpPr>
            <a:spLocks noGrp="1" noChangeArrowheads="1"/>
          </p:cNvSpPr>
          <p:nvPr>
            <p:ph type="body" sz="quarter" idx="10"/>
          </p:nvPr>
        </p:nvSpPr>
        <p:spPr>
          <a:xfrm>
            <a:off x="228600" y="133350"/>
            <a:ext cx="8305800" cy="5562600"/>
          </a:xfrm>
        </p:spPr>
        <p:txBody>
          <a:bodyPr/>
          <a:lstStyle/>
          <a:p>
            <a:pPr lvl="0"/>
            <a:endParaRPr lang="en-US" altLang="en-US" sz="2500" dirty="0">
              <a:solidFill>
                <a:srgbClr val="FFFFFF"/>
              </a:solidFill>
              <a:effectLst/>
              <a:latin typeface="Arial Unicode MS" pitchFamily="34" charset="-128"/>
            </a:endParaRPr>
          </a:p>
          <a:p>
            <a:pPr lvl="0"/>
            <a:r>
              <a:rPr lang="en-US" altLang="en-US" dirty="0">
                <a:solidFill>
                  <a:srgbClr val="FFFFFF"/>
                </a:solidFill>
                <a:effectLst/>
                <a:latin typeface="Arial Unicode MS" pitchFamily="34" charset="-128"/>
              </a:rPr>
              <a:t>If CMO approves complaint investigation, CMO sends formal letters to complainant regarding disposition/findings – Discipline is not addressed – IA Phone # is noted on the CMO’s letter</a:t>
            </a:r>
          </a:p>
          <a:p>
            <a:pPr lvl="0"/>
            <a:r>
              <a:rPr lang="en-US" altLang="en-US" dirty="0">
                <a:solidFill>
                  <a:srgbClr val="FFFFFF"/>
                </a:solidFill>
                <a:effectLst/>
                <a:latin typeface="Arial Unicode MS" pitchFamily="34" charset="-128"/>
              </a:rPr>
              <a:t>IA coordinates discipline documents and/or training and routes those as appropriate for completion</a:t>
            </a:r>
          </a:p>
          <a:p>
            <a:pPr lvl="0"/>
            <a:r>
              <a:rPr lang="en-US" altLang="en-US" dirty="0">
                <a:solidFill>
                  <a:srgbClr val="FFFFFF"/>
                </a:solidFill>
                <a:effectLst/>
                <a:latin typeface="Arial Unicode MS" pitchFamily="34" charset="-128"/>
              </a:rPr>
              <a:t>Community’s Police Advisory Committee (CPAC) reviews investigation dispositions sent by CMO</a:t>
            </a:r>
          </a:p>
          <a:p>
            <a:pPr lvl="0"/>
            <a:r>
              <a:rPr lang="en-US" altLang="en-US" dirty="0">
                <a:solidFill>
                  <a:srgbClr val="FFFFFF"/>
                </a:solidFill>
                <a:effectLst/>
                <a:latin typeface="Arial Unicode MS" pitchFamily="34" charset="-128"/>
              </a:rPr>
              <a:t>Once a complaint is completed through the CMO, a resolution letter is sent from IA to the involved employee and the complaint is formally closed</a:t>
            </a:r>
            <a:endParaRPr lang="en-US" altLang="en-US" dirty="0">
              <a:effectLst/>
              <a:latin typeface="Arial Unicode MS" pitchFamily="34" charset="-128"/>
            </a:endParaRPr>
          </a:p>
        </p:txBody>
      </p:sp>
      <p:sp>
        <p:nvSpPr>
          <p:cNvPr id="18436" name="Slide Number Placeholder 2">
            <a:extLst>
              <a:ext uri="{FF2B5EF4-FFF2-40B4-BE49-F238E27FC236}">
                <a16:creationId xmlns:a16="http://schemas.microsoft.com/office/drawing/2014/main" id="{E3FFA6B7-B368-4B76-8164-321D305B051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BF00276-DC67-49B2-B76D-2E5A8DB0AA68}" type="slidenum">
              <a:rPr lang="en-US" altLang="en-US" sz="1200">
                <a:solidFill>
                  <a:srgbClr val="FFFFFF"/>
                </a:solidFill>
              </a:rPr>
              <a:pPr>
                <a:spcBef>
                  <a:spcPct val="0"/>
                </a:spcBef>
                <a:buClrTx/>
                <a:buSzTx/>
                <a:buFontTx/>
                <a:buNone/>
              </a:pPr>
              <a:t>16</a:t>
            </a:fld>
            <a:endParaRPr lang="en-US" altLang="en-US" sz="1200">
              <a:solidFill>
                <a:srgbClr val="FFFFFF"/>
              </a:solidFill>
            </a:endParaRPr>
          </a:p>
        </p:txBody>
      </p:sp>
    </p:spTree>
    <p:extLst>
      <p:ext uri="{BB962C8B-B14F-4D97-AF65-F5344CB8AC3E}">
        <p14:creationId xmlns:p14="http://schemas.microsoft.com/office/powerpoint/2010/main" val="1272522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715962"/>
          </a:xfrm>
        </p:spPr>
        <p:txBody>
          <a:bodyPr/>
          <a:lstStyle/>
          <a:p>
            <a:r>
              <a:rPr lang="en-US" altLang="en-US" sz="4000" dirty="0">
                <a:solidFill>
                  <a:srgbClr val="FFFFFF"/>
                </a:solidFill>
                <a:effectLst/>
              </a:rPr>
              <a:t>Community Member Complaints</a:t>
            </a:r>
            <a:endParaRPr lang="en-US" sz="4000" dirty="0"/>
          </a:p>
        </p:txBody>
      </p:sp>
      <p:sp>
        <p:nvSpPr>
          <p:cNvPr id="3" name="Content Placeholder 2"/>
          <p:cNvSpPr>
            <a:spLocks noGrp="1"/>
          </p:cNvSpPr>
          <p:nvPr>
            <p:ph idx="1"/>
          </p:nvPr>
        </p:nvSpPr>
        <p:spPr>
          <a:xfrm>
            <a:off x="419100" y="1066800"/>
            <a:ext cx="8229600" cy="4525963"/>
          </a:xfrm>
        </p:spPr>
        <p:txBody>
          <a:bodyPr/>
          <a:lstStyle/>
          <a:p>
            <a:pPr lvl="0">
              <a:buClr>
                <a:srgbClr val="FFCC00"/>
              </a:buClr>
            </a:pPr>
            <a:r>
              <a:rPr lang="en-US" altLang="en-US" sz="2400" dirty="0">
                <a:solidFill>
                  <a:srgbClr val="FFFFFF"/>
                </a:solidFill>
                <a:effectLst/>
                <a:latin typeface="Arial Unicode MS" pitchFamily="34" charset="-128"/>
              </a:rPr>
              <a:t>Bureau Supervisors investigate most complaints</a:t>
            </a:r>
          </a:p>
          <a:p>
            <a:pPr lvl="0" eaLnBrk="1" fontAlgn="b" hangingPunct="1">
              <a:buClr>
                <a:srgbClr val="FFCC00"/>
              </a:buClr>
            </a:pPr>
            <a:endParaRPr lang="en-US" altLang="en-US" sz="2400" dirty="0">
              <a:solidFill>
                <a:srgbClr val="FFFFFF"/>
              </a:solidFill>
              <a:effectLst/>
              <a:latin typeface="Arial Unicode MS" pitchFamily="34" charset="-128"/>
            </a:endParaRPr>
          </a:p>
          <a:p>
            <a:pPr lvl="0" eaLnBrk="1" fontAlgn="b" hangingPunct="1">
              <a:buClr>
                <a:srgbClr val="FFCC00"/>
              </a:buClr>
            </a:pPr>
            <a:r>
              <a:rPr lang="en-US" altLang="en-US" sz="2400" dirty="0">
                <a:solidFill>
                  <a:srgbClr val="FFFFFF"/>
                </a:solidFill>
                <a:effectLst/>
                <a:latin typeface="Arial Unicode MS" pitchFamily="34" charset="-128"/>
              </a:rPr>
              <a:t>In 2021 there were 180 allegations (92 complaint investigations) against department  members. There were 124,105 calls for Police Service including self-initiated (subject stops, traffic stops, pro-active policing such as Problem Oriented Policing (POP). </a:t>
            </a:r>
          </a:p>
          <a:p>
            <a:pPr lvl="0" eaLnBrk="1" fontAlgn="b" hangingPunct="1">
              <a:buClr>
                <a:srgbClr val="FFCC00"/>
              </a:buClr>
            </a:pPr>
            <a:endParaRPr lang="en-US" altLang="en-US" sz="2400" dirty="0">
              <a:solidFill>
                <a:srgbClr val="FFFFFF"/>
              </a:solidFill>
              <a:effectLst/>
              <a:latin typeface="Arial Unicode MS" pitchFamily="34" charset="-128"/>
            </a:endParaRPr>
          </a:p>
          <a:p>
            <a:pPr lvl="0" eaLnBrk="1" fontAlgn="b" hangingPunct="1">
              <a:buClr>
                <a:srgbClr val="FFCC00"/>
              </a:buClr>
            </a:pPr>
            <a:r>
              <a:rPr lang="en-US" altLang="en-US" sz="2400" dirty="0">
                <a:solidFill>
                  <a:srgbClr val="FFFFFF"/>
                </a:solidFill>
                <a:effectLst/>
                <a:latin typeface="Arial Unicode MS" pitchFamily="34" charset="-128"/>
              </a:rPr>
              <a:t>FINDINGS: 70 were Exonerated, 37 were Not-Sustained, 51 were Unfounded, 16 were Sustained, and 6 were Pending </a:t>
            </a:r>
          </a:p>
          <a:p>
            <a:pPr marL="0" lvl="0" indent="0" eaLnBrk="1" fontAlgn="b" hangingPunct="1">
              <a:buClr>
                <a:srgbClr val="FFCC00"/>
              </a:buClr>
              <a:buNone/>
            </a:pPr>
            <a:endParaRPr lang="en-US" altLang="en-US" sz="2400" dirty="0">
              <a:solidFill>
                <a:srgbClr val="FFFFFF"/>
              </a:solidFill>
              <a:effectLst/>
              <a:latin typeface="Arial Unicode MS" pitchFamily="34" charset="-128"/>
            </a:endParaRPr>
          </a:p>
          <a:p>
            <a:endParaRPr lang="en-US" dirty="0"/>
          </a:p>
        </p:txBody>
      </p:sp>
      <p:sp>
        <p:nvSpPr>
          <p:cNvPr id="4" name="Slide Number Placeholder 3"/>
          <p:cNvSpPr>
            <a:spLocks noGrp="1"/>
          </p:cNvSpPr>
          <p:nvPr>
            <p:ph type="sldNum" sz="quarter" idx="11"/>
          </p:nvPr>
        </p:nvSpPr>
        <p:spPr/>
        <p:txBody>
          <a:bodyPr/>
          <a:lstStyle/>
          <a:p>
            <a:pPr>
              <a:defRPr/>
            </a:pPr>
            <a:fld id="{ED958264-6AE0-4513-BBC7-ECC1409D8BD4}" type="slidenum">
              <a:rPr lang="en-US" altLang="en-US" smtClean="0"/>
              <a:pPr>
                <a:defRPr/>
              </a:pPr>
              <a:t>17</a:t>
            </a:fld>
            <a:endParaRPr lang="en-US" altLang="en-US"/>
          </a:p>
        </p:txBody>
      </p:sp>
    </p:spTree>
    <p:extLst>
      <p:ext uri="{BB962C8B-B14F-4D97-AF65-F5344CB8AC3E}">
        <p14:creationId xmlns:p14="http://schemas.microsoft.com/office/powerpoint/2010/main" val="3811160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715962"/>
          </a:xfrm>
        </p:spPr>
        <p:txBody>
          <a:bodyPr/>
          <a:lstStyle/>
          <a:p>
            <a:r>
              <a:rPr lang="en-US" altLang="en-US" sz="4000" dirty="0">
                <a:solidFill>
                  <a:srgbClr val="FFFFFF"/>
                </a:solidFill>
                <a:effectLst/>
              </a:rPr>
              <a:t>Community Member Complaints</a:t>
            </a:r>
            <a:endParaRPr lang="en-US" sz="4000" dirty="0"/>
          </a:p>
        </p:txBody>
      </p:sp>
      <p:sp>
        <p:nvSpPr>
          <p:cNvPr id="3" name="Content Placeholder 2"/>
          <p:cNvSpPr>
            <a:spLocks noGrp="1"/>
          </p:cNvSpPr>
          <p:nvPr>
            <p:ph idx="1"/>
          </p:nvPr>
        </p:nvSpPr>
        <p:spPr>
          <a:xfrm>
            <a:off x="419100" y="1066800"/>
            <a:ext cx="8229600" cy="4525963"/>
          </a:xfrm>
        </p:spPr>
        <p:txBody>
          <a:bodyPr/>
          <a:lstStyle/>
          <a:p>
            <a:pPr lvl="0">
              <a:buClr>
                <a:srgbClr val="FFCC00"/>
              </a:buClr>
            </a:pPr>
            <a:r>
              <a:rPr lang="en-US" altLang="en-US" sz="2400" dirty="0">
                <a:solidFill>
                  <a:srgbClr val="FFFFFF"/>
                </a:solidFill>
                <a:effectLst/>
                <a:latin typeface="Arial Unicode MS" pitchFamily="34" charset="-128"/>
              </a:rPr>
              <a:t>Comparable 2022 Complaint Raw Data Comparison</a:t>
            </a:r>
          </a:p>
          <a:p>
            <a:pPr marL="0" lvl="0" indent="0">
              <a:buClr>
                <a:srgbClr val="FFCC00"/>
              </a:buClr>
              <a:buNone/>
            </a:pPr>
            <a:endParaRPr lang="en-US" altLang="en-US" sz="2400" dirty="0">
              <a:solidFill>
                <a:srgbClr val="FFFFFF"/>
              </a:solidFill>
              <a:effectLst/>
              <a:latin typeface="Arial Unicode MS" pitchFamily="34" charset="-128"/>
            </a:endParaRPr>
          </a:p>
          <a:p>
            <a:pPr lvl="0" eaLnBrk="1" fontAlgn="b" hangingPunct="1">
              <a:buClr>
                <a:srgbClr val="FFCC00"/>
              </a:buClr>
            </a:pPr>
            <a:r>
              <a:rPr lang="en-US" altLang="en-US" sz="2400" dirty="0">
                <a:solidFill>
                  <a:srgbClr val="FFFFFF"/>
                </a:solidFill>
                <a:effectLst/>
                <a:latin typeface="Arial Unicode MS" pitchFamily="34" charset="-128"/>
              </a:rPr>
              <a:t>In 2022 there were 130 allegations (86 complaint investigations) against department members. There were 148,836 calls for Police Service including self-initiated (subject stops, traffic stops, pro-active policing such as Problem Oriented Policing (POP). </a:t>
            </a:r>
          </a:p>
          <a:p>
            <a:pPr marL="0" lvl="0" indent="0" eaLnBrk="1" fontAlgn="b" hangingPunct="1">
              <a:buClr>
                <a:srgbClr val="FFCC00"/>
              </a:buClr>
              <a:buNone/>
            </a:pPr>
            <a:endParaRPr lang="en-US" altLang="en-US" sz="2400" dirty="0">
              <a:solidFill>
                <a:srgbClr val="FFFFFF"/>
              </a:solidFill>
              <a:effectLst/>
              <a:latin typeface="Arial Unicode MS" pitchFamily="34" charset="-128"/>
            </a:endParaRPr>
          </a:p>
          <a:p>
            <a:pPr lvl="0" eaLnBrk="1" fontAlgn="b" hangingPunct="1">
              <a:buClr>
                <a:srgbClr val="FFCC00"/>
              </a:buClr>
            </a:pPr>
            <a:r>
              <a:rPr lang="en-US" altLang="en-US" sz="2400" dirty="0">
                <a:solidFill>
                  <a:srgbClr val="FFFFFF"/>
                </a:solidFill>
                <a:effectLst/>
                <a:latin typeface="Arial Unicode MS" pitchFamily="34" charset="-128"/>
              </a:rPr>
              <a:t>FINDINGS: 39 were Exonerated, 53 were Not-Sustained, 26 were Unfounded, 8 were Sustained, and 4 are Pending </a:t>
            </a:r>
          </a:p>
          <a:p>
            <a:pPr marL="0" lvl="0" indent="0" eaLnBrk="1" fontAlgn="b" hangingPunct="1">
              <a:buClr>
                <a:srgbClr val="FFCC00"/>
              </a:buClr>
              <a:buNone/>
            </a:pPr>
            <a:endParaRPr lang="en-US" altLang="en-US" sz="2400" dirty="0">
              <a:solidFill>
                <a:srgbClr val="FFFFFF"/>
              </a:solidFill>
              <a:effectLst/>
              <a:latin typeface="Arial Unicode MS" pitchFamily="34" charset="-128"/>
            </a:endParaRPr>
          </a:p>
          <a:p>
            <a:endParaRPr lang="en-US" dirty="0"/>
          </a:p>
        </p:txBody>
      </p:sp>
      <p:sp>
        <p:nvSpPr>
          <p:cNvPr id="4" name="Slide Number Placeholder 3"/>
          <p:cNvSpPr>
            <a:spLocks noGrp="1"/>
          </p:cNvSpPr>
          <p:nvPr>
            <p:ph type="sldNum" sz="quarter" idx="11"/>
          </p:nvPr>
        </p:nvSpPr>
        <p:spPr/>
        <p:txBody>
          <a:bodyPr/>
          <a:lstStyle/>
          <a:p>
            <a:pPr>
              <a:defRPr/>
            </a:pPr>
            <a:fld id="{ED958264-6AE0-4513-BBC7-ECC1409D8BD4}" type="slidenum">
              <a:rPr lang="en-US" altLang="en-US" smtClean="0"/>
              <a:pPr>
                <a:defRPr/>
              </a:pPr>
              <a:t>18</a:t>
            </a:fld>
            <a:endParaRPr lang="en-US" altLang="en-US"/>
          </a:p>
        </p:txBody>
      </p:sp>
    </p:spTree>
    <p:extLst>
      <p:ext uri="{BB962C8B-B14F-4D97-AF65-F5344CB8AC3E}">
        <p14:creationId xmlns:p14="http://schemas.microsoft.com/office/powerpoint/2010/main" val="3018811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715962"/>
          </a:xfrm>
        </p:spPr>
        <p:txBody>
          <a:bodyPr/>
          <a:lstStyle/>
          <a:p>
            <a:r>
              <a:rPr lang="en-US" altLang="en-US" sz="3200" dirty="0">
                <a:solidFill>
                  <a:srgbClr val="FFFFFF"/>
                </a:solidFill>
                <a:effectLst/>
              </a:rPr>
              <a:t>2021 &amp; 2022 Complaints</a:t>
            </a:r>
            <a:endParaRPr lang="en-US" sz="3200" dirty="0"/>
          </a:p>
        </p:txBody>
      </p:sp>
      <p:sp>
        <p:nvSpPr>
          <p:cNvPr id="4" name="Slide Number Placeholder 3"/>
          <p:cNvSpPr>
            <a:spLocks noGrp="1"/>
          </p:cNvSpPr>
          <p:nvPr>
            <p:ph type="sldNum" sz="quarter" idx="11"/>
          </p:nvPr>
        </p:nvSpPr>
        <p:spPr/>
        <p:txBody>
          <a:bodyPr/>
          <a:lstStyle/>
          <a:p>
            <a:pPr>
              <a:defRPr/>
            </a:pPr>
            <a:fld id="{ED958264-6AE0-4513-BBC7-ECC1409D8BD4}" type="slidenum">
              <a:rPr lang="en-US" altLang="en-US" smtClean="0"/>
              <a:pPr>
                <a:defRPr/>
              </a:pPr>
              <a:t>19</a:t>
            </a:fld>
            <a:endParaRPr lang="en-US" altLang="en-US"/>
          </a:p>
        </p:txBody>
      </p:sp>
      <p:graphicFrame>
        <p:nvGraphicFramePr>
          <p:cNvPr id="10" name="Table 10">
            <a:extLst>
              <a:ext uri="{FF2B5EF4-FFF2-40B4-BE49-F238E27FC236}">
                <a16:creationId xmlns:a16="http://schemas.microsoft.com/office/drawing/2014/main" id="{9B0AF247-26BE-4071-81C6-7A9C7E0CD6EB}"/>
              </a:ext>
            </a:extLst>
          </p:cNvPr>
          <p:cNvGraphicFramePr>
            <a:graphicFrameLocks noGrp="1"/>
          </p:cNvGraphicFramePr>
          <p:nvPr>
            <p:extLst>
              <p:ext uri="{D42A27DB-BD31-4B8C-83A1-F6EECF244321}">
                <p14:modId xmlns:p14="http://schemas.microsoft.com/office/powerpoint/2010/main" val="2183981708"/>
              </p:ext>
            </p:extLst>
          </p:nvPr>
        </p:nvGraphicFramePr>
        <p:xfrm>
          <a:off x="152400" y="868362"/>
          <a:ext cx="8763000" cy="3001704"/>
        </p:xfrm>
        <a:graphic>
          <a:graphicData uri="http://schemas.openxmlformats.org/drawingml/2006/table">
            <a:tbl>
              <a:tblPr firstRow="1" bandRow="1">
                <a:tableStyleId>{5C22544A-7EE6-4342-B048-85BDC9FD1C3A}</a:tableStyleId>
              </a:tblPr>
              <a:tblGrid>
                <a:gridCol w="2921000">
                  <a:extLst>
                    <a:ext uri="{9D8B030D-6E8A-4147-A177-3AD203B41FA5}">
                      <a16:colId xmlns:a16="http://schemas.microsoft.com/office/drawing/2014/main" val="2777931133"/>
                    </a:ext>
                  </a:extLst>
                </a:gridCol>
                <a:gridCol w="2921000">
                  <a:extLst>
                    <a:ext uri="{9D8B030D-6E8A-4147-A177-3AD203B41FA5}">
                      <a16:colId xmlns:a16="http://schemas.microsoft.com/office/drawing/2014/main" val="3294732038"/>
                    </a:ext>
                  </a:extLst>
                </a:gridCol>
                <a:gridCol w="2921000">
                  <a:extLst>
                    <a:ext uri="{9D8B030D-6E8A-4147-A177-3AD203B41FA5}">
                      <a16:colId xmlns:a16="http://schemas.microsoft.com/office/drawing/2014/main" val="512144455"/>
                    </a:ext>
                  </a:extLst>
                </a:gridCol>
              </a:tblGrid>
              <a:tr h="378364">
                <a:tc>
                  <a:txBody>
                    <a:bodyPr/>
                    <a:lstStyle/>
                    <a:p>
                      <a:endParaRPr lang="en-US"/>
                    </a:p>
                  </a:txBody>
                  <a:tcPr/>
                </a:tc>
                <a:tc>
                  <a:txBody>
                    <a:bodyPr/>
                    <a:lstStyle/>
                    <a:p>
                      <a:r>
                        <a:rPr lang="en-US" dirty="0"/>
                        <a:t>2021</a:t>
                      </a:r>
                    </a:p>
                  </a:txBody>
                  <a:tcPr/>
                </a:tc>
                <a:tc>
                  <a:txBody>
                    <a:bodyPr/>
                    <a:lstStyle/>
                    <a:p>
                      <a:r>
                        <a:rPr lang="en-US" dirty="0"/>
                        <a:t>2022</a:t>
                      </a:r>
                    </a:p>
                  </a:txBody>
                  <a:tcPr/>
                </a:tc>
                <a:extLst>
                  <a:ext uri="{0D108BD9-81ED-4DB2-BD59-A6C34878D82A}">
                    <a16:rowId xmlns:a16="http://schemas.microsoft.com/office/drawing/2014/main" val="4061249593"/>
                  </a:ext>
                </a:extLst>
              </a:tr>
              <a:tr h="3783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Calls for Service</a:t>
                      </a:r>
                    </a:p>
                  </a:txBody>
                  <a:tcPr/>
                </a:tc>
                <a:tc>
                  <a:txBody>
                    <a:bodyPr/>
                    <a:lstStyle/>
                    <a:p>
                      <a:r>
                        <a:rPr lang="en-US" dirty="0"/>
                        <a:t>124,105</a:t>
                      </a:r>
                    </a:p>
                  </a:txBody>
                  <a:tcPr/>
                </a:tc>
                <a:tc>
                  <a:txBody>
                    <a:bodyPr/>
                    <a:lstStyle/>
                    <a:p>
                      <a:r>
                        <a:rPr lang="en-US" dirty="0"/>
                        <a:t>148,836</a:t>
                      </a:r>
                    </a:p>
                  </a:txBody>
                  <a:tcPr/>
                </a:tc>
                <a:extLst>
                  <a:ext uri="{0D108BD9-81ED-4DB2-BD59-A6C34878D82A}">
                    <a16:rowId xmlns:a16="http://schemas.microsoft.com/office/drawing/2014/main" val="805241833"/>
                  </a:ext>
                </a:extLst>
              </a:tr>
              <a:tr h="528673">
                <a:tc>
                  <a:txBody>
                    <a:bodyPr/>
                    <a:lstStyle/>
                    <a:p>
                      <a:r>
                        <a:rPr lang="en-US" sz="1400" dirty="0"/>
                        <a:t>Total Community Member Generated Allegations / Complaints</a:t>
                      </a:r>
                    </a:p>
                  </a:txBody>
                  <a:tcPr/>
                </a:tc>
                <a:tc>
                  <a:txBody>
                    <a:bodyPr/>
                    <a:lstStyle/>
                    <a:p>
                      <a:r>
                        <a:rPr lang="en-US" sz="1400" dirty="0"/>
                        <a:t>180 / 92</a:t>
                      </a:r>
                    </a:p>
                  </a:txBody>
                  <a:tcPr/>
                </a:tc>
                <a:tc>
                  <a:txBody>
                    <a:bodyPr/>
                    <a:lstStyle/>
                    <a:p>
                      <a:r>
                        <a:rPr lang="en-US" sz="1400" dirty="0"/>
                        <a:t>130 / 86</a:t>
                      </a:r>
                    </a:p>
                  </a:txBody>
                  <a:tcPr/>
                </a:tc>
                <a:extLst>
                  <a:ext uri="{0D108BD9-81ED-4DB2-BD59-A6C34878D82A}">
                    <a16:rowId xmlns:a16="http://schemas.microsoft.com/office/drawing/2014/main" val="22416877"/>
                  </a:ext>
                </a:extLst>
              </a:tr>
              <a:tr h="378364">
                <a:tc>
                  <a:txBody>
                    <a:bodyPr/>
                    <a:lstStyle/>
                    <a:p>
                      <a:r>
                        <a:rPr lang="en-US" sz="1400" dirty="0"/>
                        <a:t>Sustained</a:t>
                      </a:r>
                    </a:p>
                  </a:txBody>
                  <a:tcPr/>
                </a:tc>
                <a:tc>
                  <a:txBody>
                    <a:bodyPr/>
                    <a:lstStyle/>
                    <a:p>
                      <a:r>
                        <a:rPr lang="en-US" sz="1400" dirty="0"/>
                        <a:t>16</a:t>
                      </a:r>
                    </a:p>
                  </a:txBody>
                  <a:tcPr/>
                </a:tc>
                <a:tc>
                  <a:txBody>
                    <a:bodyPr/>
                    <a:lstStyle/>
                    <a:p>
                      <a:r>
                        <a:rPr lang="en-US" sz="1400" dirty="0"/>
                        <a:t>8</a:t>
                      </a:r>
                    </a:p>
                  </a:txBody>
                  <a:tcPr/>
                </a:tc>
                <a:extLst>
                  <a:ext uri="{0D108BD9-81ED-4DB2-BD59-A6C34878D82A}">
                    <a16:rowId xmlns:a16="http://schemas.microsoft.com/office/drawing/2014/main" val="2555689107"/>
                  </a:ext>
                </a:extLst>
              </a:tr>
              <a:tr h="378364">
                <a:tc>
                  <a:txBody>
                    <a:bodyPr/>
                    <a:lstStyle/>
                    <a:p>
                      <a:r>
                        <a:rPr lang="en-US" sz="1400" dirty="0"/>
                        <a:t>Unfounded</a:t>
                      </a:r>
                    </a:p>
                  </a:txBody>
                  <a:tcPr/>
                </a:tc>
                <a:tc>
                  <a:txBody>
                    <a:bodyPr/>
                    <a:lstStyle/>
                    <a:p>
                      <a:r>
                        <a:rPr lang="en-US" sz="1400" dirty="0"/>
                        <a:t>51</a:t>
                      </a:r>
                    </a:p>
                  </a:txBody>
                  <a:tcPr/>
                </a:tc>
                <a:tc>
                  <a:txBody>
                    <a:bodyPr/>
                    <a:lstStyle/>
                    <a:p>
                      <a:r>
                        <a:rPr lang="en-US" sz="1400" dirty="0"/>
                        <a:t>26</a:t>
                      </a:r>
                    </a:p>
                  </a:txBody>
                  <a:tcPr/>
                </a:tc>
                <a:extLst>
                  <a:ext uri="{0D108BD9-81ED-4DB2-BD59-A6C34878D82A}">
                    <a16:rowId xmlns:a16="http://schemas.microsoft.com/office/drawing/2014/main" val="2154360004"/>
                  </a:ext>
                </a:extLst>
              </a:tr>
              <a:tr h="378364">
                <a:tc>
                  <a:txBody>
                    <a:bodyPr/>
                    <a:lstStyle/>
                    <a:p>
                      <a:r>
                        <a:rPr lang="en-US" sz="1400" dirty="0"/>
                        <a:t>Exonerated</a:t>
                      </a:r>
                    </a:p>
                  </a:txBody>
                  <a:tcPr/>
                </a:tc>
                <a:tc>
                  <a:txBody>
                    <a:bodyPr/>
                    <a:lstStyle/>
                    <a:p>
                      <a:r>
                        <a:rPr lang="en-US" sz="1400" dirty="0"/>
                        <a:t>70</a:t>
                      </a:r>
                    </a:p>
                  </a:txBody>
                  <a:tcPr/>
                </a:tc>
                <a:tc>
                  <a:txBody>
                    <a:bodyPr/>
                    <a:lstStyle/>
                    <a:p>
                      <a:r>
                        <a:rPr lang="en-US" sz="1400" dirty="0"/>
                        <a:t>39</a:t>
                      </a:r>
                    </a:p>
                  </a:txBody>
                  <a:tcPr/>
                </a:tc>
                <a:extLst>
                  <a:ext uri="{0D108BD9-81ED-4DB2-BD59-A6C34878D82A}">
                    <a16:rowId xmlns:a16="http://schemas.microsoft.com/office/drawing/2014/main" val="127084932"/>
                  </a:ext>
                </a:extLst>
              </a:tr>
              <a:tr h="378364">
                <a:tc>
                  <a:txBody>
                    <a:bodyPr/>
                    <a:lstStyle/>
                    <a:p>
                      <a:r>
                        <a:rPr lang="en-US" sz="1400" dirty="0"/>
                        <a:t>Not-Sustained</a:t>
                      </a:r>
                    </a:p>
                  </a:txBody>
                  <a:tcPr/>
                </a:tc>
                <a:tc>
                  <a:txBody>
                    <a:bodyPr/>
                    <a:lstStyle/>
                    <a:p>
                      <a:r>
                        <a:rPr lang="en-US" sz="1400" dirty="0"/>
                        <a:t>37</a:t>
                      </a:r>
                    </a:p>
                  </a:txBody>
                  <a:tcPr/>
                </a:tc>
                <a:tc>
                  <a:txBody>
                    <a:bodyPr/>
                    <a:lstStyle/>
                    <a:p>
                      <a:r>
                        <a:rPr lang="en-US" sz="1400" dirty="0"/>
                        <a:t>53</a:t>
                      </a:r>
                    </a:p>
                  </a:txBody>
                  <a:tcPr/>
                </a:tc>
                <a:extLst>
                  <a:ext uri="{0D108BD9-81ED-4DB2-BD59-A6C34878D82A}">
                    <a16:rowId xmlns:a16="http://schemas.microsoft.com/office/drawing/2014/main" val="3252718138"/>
                  </a:ext>
                </a:extLst>
              </a:tr>
            </a:tbl>
          </a:graphicData>
        </a:graphic>
      </p:graphicFrame>
      <p:graphicFrame>
        <p:nvGraphicFramePr>
          <p:cNvPr id="3" name="Table 4">
            <a:extLst>
              <a:ext uri="{FF2B5EF4-FFF2-40B4-BE49-F238E27FC236}">
                <a16:creationId xmlns:a16="http://schemas.microsoft.com/office/drawing/2014/main" id="{9CD0D05B-668D-49ED-B0B3-D3EFFCCD512A}"/>
              </a:ext>
            </a:extLst>
          </p:cNvPr>
          <p:cNvGraphicFramePr>
            <a:graphicFrameLocks noGrp="1"/>
          </p:cNvGraphicFramePr>
          <p:nvPr>
            <p:extLst>
              <p:ext uri="{D42A27DB-BD31-4B8C-83A1-F6EECF244321}">
                <p14:modId xmlns:p14="http://schemas.microsoft.com/office/powerpoint/2010/main" val="2041112494"/>
              </p:ext>
            </p:extLst>
          </p:nvPr>
        </p:nvGraphicFramePr>
        <p:xfrm>
          <a:off x="152400" y="4724400"/>
          <a:ext cx="6096000" cy="731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43211581"/>
                    </a:ext>
                  </a:extLst>
                </a:gridCol>
                <a:gridCol w="2032000">
                  <a:extLst>
                    <a:ext uri="{9D8B030D-6E8A-4147-A177-3AD203B41FA5}">
                      <a16:colId xmlns:a16="http://schemas.microsoft.com/office/drawing/2014/main" val="4210131046"/>
                    </a:ext>
                  </a:extLst>
                </a:gridCol>
                <a:gridCol w="2032000">
                  <a:extLst>
                    <a:ext uri="{9D8B030D-6E8A-4147-A177-3AD203B41FA5}">
                      <a16:colId xmlns:a16="http://schemas.microsoft.com/office/drawing/2014/main" val="3594238886"/>
                    </a:ext>
                  </a:extLst>
                </a:gridCol>
              </a:tblGrid>
              <a:tr h="0">
                <a:tc>
                  <a:txBody>
                    <a:bodyPr/>
                    <a:lstStyle/>
                    <a:p>
                      <a:r>
                        <a:rPr lang="en-US" dirty="0"/>
                        <a:t>Year</a:t>
                      </a:r>
                    </a:p>
                  </a:txBody>
                  <a:tcPr/>
                </a:tc>
                <a:tc>
                  <a:txBody>
                    <a:bodyPr/>
                    <a:lstStyle/>
                    <a:p>
                      <a:r>
                        <a:rPr lang="en-US" dirty="0"/>
                        <a:t>2021</a:t>
                      </a:r>
                    </a:p>
                  </a:txBody>
                  <a:tcPr/>
                </a:tc>
                <a:tc>
                  <a:txBody>
                    <a:bodyPr/>
                    <a:lstStyle/>
                    <a:p>
                      <a:r>
                        <a:rPr lang="en-US" dirty="0"/>
                        <a:t>2022</a:t>
                      </a:r>
                    </a:p>
                  </a:txBody>
                  <a:tcPr/>
                </a:tc>
                <a:extLst>
                  <a:ext uri="{0D108BD9-81ED-4DB2-BD59-A6C34878D82A}">
                    <a16:rowId xmlns:a16="http://schemas.microsoft.com/office/drawing/2014/main" val="1602716335"/>
                  </a:ext>
                </a:extLst>
              </a:tr>
              <a:tr h="182880">
                <a:tc>
                  <a:txBody>
                    <a:bodyPr/>
                    <a:lstStyle/>
                    <a:p>
                      <a:r>
                        <a:rPr lang="en-US" dirty="0"/>
                        <a:t>Totals</a:t>
                      </a:r>
                    </a:p>
                  </a:txBody>
                  <a:tcPr/>
                </a:tc>
                <a:tc>
                  <a:txBody>
                    <a:bodyPr/>
                    <a:lstStyle/>
                    <a:p>
                      <a:r>
                        <a:rPr lang="en-US" dirty="0"/>
                        <a:t>49</a:t>
                      </a:r>
                    </a:p>
                  </a:txBody>
                  <a:tcPr/>
                </a:tc>
                <a:tc>
                  <a:txBody>
                    <a:bodyPr/>
                    <a:lstStyle/>
                    <a:p>
                      <a:r>
                        <a:rPr lang="en-US" dirty="0"/>
                        <a:t>29</a:t>
                      </a:r>
                    </a:p>
                  </a:txBody>
                  <a:tcPr/>
                </a:tc>
                <a:extLst>
                  <a:ext uri="{0D108BD9-81ED-4DB2-BD59-A6C34878D82A}">
                    <a16:rowId xmlns:a16="http://schemas.microsoft.com/office/drawing/2014/main" val="591530413"/>
                  </a:ext>
                </a:extLst>
              </a:tr>
            </a:tbl>
          </a:graphicData>
        </a:graphic>
      </p:graphicFrame>
      <p:sp>
        <p:nvSpPr>
          <p:cNvPr id="5" name="TextBox 4">
            <a:extLst>
              <a:ext uri="{FF2B5EF4-FFF2-40B4-BE49-F238E27FC236}">
                <a16:creationId xmlns:a16="http://schemas.microsoft.com/office/drawing/2014/main" id="{51819471-0182-48C6-B314-8AAD48F198E7}"/>
              </a:ext>
            </a:extLst>
          </p:cNvPr>
          <p:cNvSpPr txBox="1"/>
          <p:nvPr/>
        </p:nvSpPr>
        <p:spPr>
          <a:xfrm>
            <a:off x="119109" y="4286560"/>
            <a:ext cx="7848600" cy="400110"/>
          </a:xfrm>
          <a:prstGeom prst="rect">
            <a:avLst/>
          </a:prstGeom>
          <a:noFill/>
        </p:spPr>
        <p:txBody>
          <a:bodyPr wrap="square" rtlCol="0">
            <a:spAutoFit/>
          </a:bodyPr>
          <a:lstStyle/>
          <a:p>
            <a:r>
              <a:rPr lang="en-US" sz="2000" dirty="0"/>
              <a:t>Internally Generated Complaints</a:t>
            </a:r>
          </a:p>
        </p:txBody>
      </p:sp>
    </p:spTree>
    <p:extLst>
      <p:ext uri="{BB962C8B-B14F-4D97-AF65-F5344CB8AC3E}">
        <p14:creationId xmlns:p14="http://schemas.microsoft.com/office/powerpoint/2010/main" val="2407066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5B55B29D-1D1A-4FB0-8918-D33D34C50223}"/>
              </a:ext>
            </a:extLst>
          </p:cNvPr>
          <p:cNvSpPr>
            <a:spLocks noGrp="1" noRot="1" noChangeArrowheads="1"/>
          </p:cNvSpPr>
          <p:nvPr>
            <p:ph type="title" idx="4294967295"/>
          </p:nvPr>
        </p:nvSpPr>
        <p:spPr>
          <a:xfrm>
            <a:off x="381000" y="36250"/>
            <a:ext cx="8229600" cy="1143000"/>
          </a:xfrm>
        </p:spPr>
        <p:txBody>
          <a:bodyPr/>
          <a:lstStyle/>
          <a:p>
            <a:pPr>
              <a:defRPr/>
            </a:pPr>
            <a:r>
              <a:rPr lang="en-US" sz="4000" dirty="0">
                <a:solidFill>
                  <a:schemeClr val="tx1"/>
                </a:solidFill>
                <a:latin typeface="Arial Unicode MS" pitchFamily="34" charset="-128"/>
              </a:rPr>
              <a:t>Inquiries vs. Complaints</a:t>
            </a:r>
          </a:p>
        </p:txBody>
      </p:sp>
      <p:sp>
        <p:nvSpPr>
          <p:cNvPr id="49155" name="Rectangle 3">
            <a:extLst>
              <a:ext uri="{FF2B5EF4-FFF2-40B4-BE49-F238E27FC236}">
                <a16:creationId xmlns:a16="http://schemas.microsoft.com/office/drawing/2014/main" id="{7297707A-5631-44AA-A3E9-9A066BCB2BA9}"/>
              </a:ext>
            </a:extLst>
          </p:cNvPr>
          <p:cNvSpPr>
            <a:spLocks noGrp="1" noChangeArrowheads="1"/>
          </p:cNvSpPr>
          <p:nvPr>
            <p:ph type="body" idx="4294967295"/>
          </p:nvPr>
        </p:nvSpPr>
        <p:spPr>
          <a:xfrm>
            <a:off x="228600" y="1143000"/>
            <a:ext cx="8686800" cy="5181600"/>
          </a:xfrm>
        </p:spPr>
        <p:txBody>
          <a:bodyPr/>
          <a:lstStyle/>
          <a:p>
            <a:pPr algn="just">
              <a:lnSpc>
                <a:spcPct val="90000"/>
              </a:lnSpc>
              <a:defRPr/>
            </a:pPr>
            <a:r>
              <a:rPr lang="en-US" sz="2800" b="1" dirty="0">
                <a:latin typeface="Arial Unicode MS" pitchFamily="34" charset="-128"/>
              </a:rPr>
              <a:t>Inquiry</a:t>
            </a:r>
          </a:p>
          <a:p>
            <a:pPr lvl="1">
              <a:lnSpc>
                <a:spcPct val="90000"/>
              </a:lnSpc>
              <a:defRPr/>
            </a:pPr>
            <a:r>
              <a:rPr lang="en-US" sz="2400" dirty="0">
                <a:effectLst/>
                <a:latin typeface="Arial Unicode MS" pitchFamily="34" charset="-128"/>
              </a:rPr>
              <a:t>Is a communication which questions the conduct or performance of any member, or the Department. Usually an inquiry is a question involving the reason or justification of the delivery of service or procedure used by a member of the Department. </a:t>
            </a:r>
          </a:p>
          <a:p>
            <a:pPr algn="just">
              <a:lnSpc>
                <a:spcPct val="90000"/>
              </a:lnSpc>
              <a:defRPr/>
            </a:pPr>
            <a:r>
              <a:rPr lang="en-US" sz="2800" b="1" dirty="0">
                <a:effectLst>
                  <a:outerShdw blurRad="38100" dist="38100" dir="2700000" algn="tl">
                    <a:srgbClr val="000000">
                      <a:alpha val="43137"/>
                    </a:srgbClr>
                  </a:outerShdw>
                </a:effectLst>
                <a:latin typeface="Arial Unicode MS" pitchFamily="34" charset="-128"/>
              </a:rPr>
              <a:t>Complaint</a:t>
            </a:r>
            <a:r>
              <a:rPr lang="en-US" sz="2800" dirty="0">
                <a:effectLst/>
                <a:latin typeface="Arial Unicode MS" pitchFamily="34" charset="-128"/>
              </a:rPr>
              <a:t> </a:t>
            </a:r>
          </a:p>
          <a:p>
            <a:pPr lvl="1">
              <a:lnSpc>
                <a:spcPct val="90000"/>
              </a:lnSpc>
              <a:defRPr/>
            </a:pPr>
            <a:r>
              <a:rPr lang="en-US" sz="2400" dirty="0">
                <a:effectLst/>
                <a:latin typeface="Arial Unicode MS" pitchFamily="34" charset="-128"/>
              </a:rPr>
              <a:t>Is any communication, verbal or written, specifically conveying dissatisfaction with the performance or conduct of the Department or members of the Department or alleging misconduct or unlawful acts by members of the Department. Complaints may be handled at the bureau level or referred to Internal Affairs as appropriate. </a:t>
            </a:r>
          </a:p>
          <a:p>
            <a:pPr algn="just">
              <a:lnSpc>
                <a:spcPct val="90000"/>
              </a:lnSpc>
              <a:buFont typeface="Wingdings" panose="05000000000000000000" pitchFamily="2" charset="2"/>
              <a:buNone/>
              <a:defRPr/>
            </a:pPr>
            <a:endParaRPr lang="en-US" sz="2400" dirty="0">
              <a:latin typeface="Arial Unicode MS" pitchFamily="34" charset="-128"/>
            </a:endParaRPr>
          </a:p>
        </p:txBody>
      </p:sp>
      <p:sp>
        <p:nvSpPr>
          <p:cNvPr id="8196" name="Slide Number Placeholder 1">
            <a:extLst>
              <a:ext uri="{FF2B5EF4-FFF2-40B4-BE49-F238E27FC236}">
                <a16:creationId xmlns:a16="http://schemas.microsoft.com/office/drawing/2014/main" id="{42F513EF-E296-44C3-B59F-FB21796221C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DDE49D36-74C8-40BF-AD36-ED315DD17564}" type="slidenum">
              <a:rPr lang="en-US" altLang="en-US" sz="1200"/>
              <a:pPr>
                <a:spcBef>
                  <a:spcPct val="0"/>
                </a:spcBef>
                <a:buClrTx/>
                <a:buSzTx/>
                <a:buFontTx/>
                <a:buNone/>
              </a:pPr>
              <a:t>2</a:t>
            </a:fld>
            <a:endParaRPr lang="en-US" altLang="en-US" sz="1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6BC7875-F4B8-4524-82EF-49CF3452929D}"/>
              </a:ext>
            </a:extLst>
          </p:cNvPr>
          <p:cNvSpPr>
            <a:spLocks noGrp="1" noRot="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altLang="en-US">
                <a:solidFill>
                  <a:schemeClr val="tx1"/>
                </a:solidFill>
                <a:effectLst/>
              </a:rPr>
              <a:t>Questions?</a:t>
            </a:r>
          </a:p>
        </p:txBody>
      </p:sp>
      <p:sp>
        <p:nvSpPr>
          <p:cNvPr id="46083" name="Slide Number Placeholder 1">
            <a:extLst>
              <a:ext uri="{FF2B5EF4-FFF2-40B4-BE49-F238E27FC236}">
                <a16:creationId xmlns:a16="http://schemas.microsoft.com/office/drawing/2014/main" id="{886A9D4D-4697-44D4-9A83-36E34F102B4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4EC4D88D-2249-4404-B3C7-346164823F2C}" type="slidenum">
              <a:rPr lang="en-US" altLang="en-US" sz="1200"/>
              <a:pPr>
                <a:spcBef>
                  <a:spcPct val="0"/>
                </a:spcBef>
                <a:buClrTx/>
                <a:buSzTx/>
                <a:buFontTx/>
                <a:buNone/>
              </a:pPr>
              <a:t>20</a:t>
            </a:fld>
            <a:endParaRPr lang="en-US" altLang="en-US"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66C2AD4A-632D-41F3-AA14-6F676FD6D3A0}"/>
              </a:ext>
            </a:extLst>
          </p:cNvPr>
          <p:cNvSpPr>
            <a:spLocks noGrp="1" noRot="1" noChangeArrowheads="1"/>
          </p:cNvSpPr>
          <p:nvPr>
            <p:ph type="title"/>
          </p:nvPr>
        </p:nvSpPr>
        <p:spPr>
          <a:xfrm>
            <a:off x="457200" y="0"/>
            <a:ext cx="8229600" cy="669710"/>
          </a:xfrm>
        </p:spPr>
        <p:txBody>
          <a:bodyPr/>
          <a:lstStyle/>
          <a:p>
            <a:pPr eaLnBrk="1" hangingPunct="1">
              <a:defRPr/>
            </a:pPr>
            <a:r>
              <a:rPr lang="en-US" sz="3200" dirty="0">
                <a:solidFill>
                  <a:schemeClr val="tx1"/>
                </a:solidFill>
                <a:latin typeface="Arial Unicode MS" pitchFamily="34" charset="-128"/>
              </a:rPr>
              <a:t>Classifying Complaint Investigations</a:t>
            </a:r>
          </a:p>
        </p:txBody>
      </p:sp>
      <p:sp>
        <p:nvSpPr>
          <p:cNvPr id="89091" name="Rectangle 3">
            <a:extLst>
              <a:ext uri="{FF2B5EF4-FFF2-40B4-BE49-F238E27FC236}">
                <a16:creationId xmlns:a16="http://schemas.microsoft.com/office/drawing/2014/main" id="{AA8F8DFF-5E6F-4E3D-9583-932FF176E713}"/>
              </a:ext>
            </a:extLst>
          </p:cNvPr>
          <p:cNvSpPr>
            <a:spLocks noGrp="1" noChangeArrowheads="1"/>
          </p:cNvSpPr>
          <p:nvPr>
            <p:ph type="body" idx="1"/>
          </p:nvPr>
        </p:nvSpPr>
        <p:spPr>
          <a:xfrm>
            <a:off x="450542" y="868255"/>
            <a:ext cx="8229600" cy="5657850"/>
          </a:xfrm>
        </p:spPr>
        <p:txBody>
          <a:bodyPr/>
          <a:lstStyle/>
          <a:p>
            <a:pPr algn="just" eaLnBrk="1" hangingPunct="1">
              <a:lnSpc>
                <a:spcPct val="80000"/>
              </a:lnSpc>
              <a:defRPr/>
            </a:pPr>
            <a:r>
              <a:rPr lang="en-US" sz="2800" b="1" dirty="0">
                <a:latin typeface="Arial Unicode MS" pitchFamily="34" charset="-128"/>
              </a:rPr>
              <a:t>Bureau Level</a:t>
            </a:r>
            <a:r>
              <a:rPr lang="en-US" sz="2800" dirty="0">
                <a:latin typeface="Arial Unicode MS" pitchFamily="34" charset="-128"/>
              </a:rPr>
              <a:t> </a:t>
            </a:r>
            <a:r>
              <a:rPr lang="en-US" sz="2800" b="1" dirty="0">
                <a:latin typeface="Arial Unicode MS" pitchFamily="34" charset="-128"/>
              </a:rPr>
              <a:t>Investigations </a:t>
            </a:r>
          </a:p>
          <a:p>
            <a:pPr lvl="1" eaLnBrk="1" hangingPunct="1">
              <a:lnSpc>
                <a:spcPct val="80000"/>
              </a:lnSpc>
              <a:defRPr/>
            </a:pPr>
            <a:r>
              <a:rPr lang="en-US" sz="2400" dirty="0">
                <a:effectLst/>
                <a:latin typeface="Arial Unicode MS" pitchFamily="34" charset="-128"/>
              </a:rPr>
              <a:t>If sustained, a Bureau Level investigation can result in counseling, verbal warnings, oral reprimands, and written reprimands. Documentation is maintained for a period of one year then destroyed. Bureau Level Written Reprimands are archived* after 2 years if there are no other similar sustained incidents. </a:t>
            </a:r>
          </a:p>
          <a:p>
            <a:pPr marL="0" indent="0" algn="just" eaLnBrk="1" hangingPunct="1">
              <a:lnSpc>
                <a:spcPct val="80000"/>
              </a:lnSpc>
              <a:buFont typeface="Wingdings" panose="05000000000000000000" pitchFamily="2" charset="2"/>
              <a:buNone/>
              <a:defRPr/>
            </a:pPr>
            <a:endParaRPr lang="en-US" sz="2400" dirty="0">
              <a:latin typeface="Arial Unicode MS" pitchFamily="34" charset="-128"/>
            </a:endParaRPr>
          </a:p>
          <a:p>
            <a:pPr algn="just" eaLnBrk="1" hangingPunct="1">
              <a:lnSpc>
                <a:spcPct val="80000"/>
              </a:lnSpc>
              <a:defRPr/>
            </a:pPr>
            <a:r>
              <a:rPr lang="en-US" sz="2800" b="1" dirty="0">
                <a:effectLst>
                  <a:outerShdw blurRad="38100" dist="38100" dir="2700000" algn="tl">
                    <a:srgbClr val="000000">
                      <a:alpha val="43137"/>
                    </a:srgbClr>
                  </a:outerShdw>
                </a:effectLst>
                <a:latin typeface="Arial Unicode MS" pitchFamily="34" charset="-128"/>
              </a:rPr>
              <a:t>Department Level Investigations </a:t>
            </a:r>
          </a:p>
          <a:p>
            <a:pPr lvl="1" eaLnBrk="1" hangingPunct="1">
              <a:lnSpc>
                <a:spcPct val="80000"/>
              </a:lnSpc>
              <a:defRPr/>
            </a:pPr>
            <a:r>
              <a:rPr lang="en-US" sz="2400" dirty="0">
                <a:effectLst/>
                <a:latin typeface="Arial Unicode MS" pitchFamily="34" charset="-128"/>
              </a:rPr>
              <a:t>If sustained, are placed in employee’s personnel file and archived* after 5 years if there are no other incidents of equal or greater severity resulting in discipline. Discipline for sustained complaints can range from written reprimands, economic </a:t>
            </a:r>
            <a:r>
              <a:rPr lang="en-US" sz="2400" dirty="0" smtClean="0">
                <a:effectLst/>
                <a:latin typeface="Arial Unicode MS" pitchFamily="34" charset="-128"/>
              </a:rPr>
              <a:t>sanctions </a:t>
            </a:r>
            <a:r>
              <a:rPr lang="en-US" sz="2400" dirty="0">
                <a:effectLst/>
                <a:latin typeface="Arial Unicode MS" pitchFamily="34" charset="-128"/>
              </a:rPr>
              <a:t>to termination</a:t>
            </a:r>
            <a:r>
              <a:rPr lang="en-US" sz="2400" dirty="0">
                <a:effectLst/>
              </a:rPr>
              <a:t>.</a:t>
            </a:r>
          </a:p>
          <a:p>
            <a:pPr marL="457200" lvl="1" indent="0" eaLnBrk="1" hangingPunct="1">
              <a:lnSpc>
                <a:spcPct val="80000"/>
              </a:lnSpc>
              <a:buNone/>
              <a:defRPr/>
            </a:pPr>
            <a:r>
              <a:rPr lang="en-US" sz="2400" dirty="0">
                <a:effectLst/>
              </a:rPr>
              <a:t/>
            </a:r>
            <a:br>
              <a:rPr lang="en-US" sz="2400" dirty="0">
                <a:effectLst/>
              </a:rPr>
            </a:br>
            <a:r>
              <a:rPr lang="en-US" sz="2400" dirty="0">
                <a:effectLst/>
              </a:rPr>
              <a:t>* Current WA State retention law is 10 years past officer’s separation from department</a:t>
            </a:r>
          </a:p>
        </p:txBody>
      </p:sp>
      <p:sp>
        <p:nvSpPr>
          <p:cNvPr id="9220" name="Slide Number Placeholder 1">
            <a:extLst>
              <a:ext uri="{FF2B5EF4-FFF2-40B4-BE49-F238E27FC236}">
                <a16:creationId xmlns:a16="http://schemas.microsoft.com/office/drawing/2014/main" id="{07B6C492-5E47-4CA4-BE80-A1946154D27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239F7E6A-CAE6-445F-B9FC-B961EF7F4D98}" type="slidenum">
              <a:rPr lang="en-US" altLang="en-US" sz="1200"/>
              <a:pPr>
                <a:spcBef>
                  <a:spcPct val="0"/>
                </a:spcBef>
                <a:buClrTx/>
                <a:buSzTx/>
                <a:buFontTx/>
                <a:buNone/>
              </a:pPr>
              <a:t>3</a:t>
            </a:fld>
            <a:endParaRPr lang="en-US" altLang="en-US"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8B4D12D-6E8E-4CF9-BE65-53641C142A07}"/>
              </a:ext>
            </a:extLst>
          </p:cNvPr>
          <p:cNvSpPr>
            <a:spLocks noGrp="1" noRot="1" noChangeArrowheads="1"/>
          </p:cNvSpPr>
          <p:nvPr>
            <p:ph type="title" idx="4294967295"/>
          </p:nvPr>
        </p:nvSpPr>
        <p:spPr>
          <a:xfrm>
            <a:off x="457200" y="274638"/>
            <a:ext cx="8229600" cy="868362"/>
          </a:xfrm>
        </p:spPr>
        <p:txBody>
          <a:bodyPr/>
          <a:lstStyle/>
          <a:p>
            <a:pPr>
              <a:defRPr/>
            </a:pPr>
            <a:r>
              <a:rPr lang="en-US" sz="4000" dirty="0">
                <a:solidFill>
                  <a:schemeClr val="tx1"/>
                </a:solidFill>
                <a:latin typeface="Arial Unicode MS" pitchFamily="34" charset="-128"/>
              </a:rPr>
              <a:t>Complaint Dispositions</a:t>
            </a:r>
            <a:r>
              <a:rPr lang="en-US" sz="4000" dirty="0">
                <a:solidFill>
                  <a:schemeClr val="tx1"/>
                </a:solidFill>
                <a:effectLst/>
                <a:latin typeface="Arial Unicode MS" pitchFamily="34" charset="-128"/>
              </a:rPr>
              <a:t> </a:t>
            </a:r>
            <a:r>
              <a:rPr lang="en-US" sz="4000" dirty="0">
                <a:solidFill>
                  <a:schemeClr val="tx1"/>
                </a:solidFill>
                <a:effectLst/>
              </a:rPr>
              <a:t> </a:t>
            </a:r>
          </a:p>
        </p:txBody>
      </p:sp>
      <p:sp>
        <p:nvSpPr>
          <p:cNvPr id="50179" name="Rectangle 3">
            <a:extLst>
              <a:ext uri="{FF2B5EF4-FFF2-40B4-BE49-F238E27FC236}">
                <a16:creationId xmlns:a16="http://schemas.microsoft.com/office/drawing/2014/main" id="{75BFBD1A-D386-4666-AE4F-43B7EA48CB36}"/>
              </a:ext>
            </a:extLst>
          </p:cNvPr>
          <p:cNvSpPr>
            <a:spLocks noGrp="1" noChangeArrowheads="1"/>
          </p:cNvSpPr>
          <p:nvPr>
            <p:ph type="body" idx="4294967295"/>
          </p:nvPr>
        </p:nvSpPr>
        <p:spPr>
          <a:xfrm>
            <a:off x="457200" y="1219200"/>
            <a:ext cx="8229600" cy="5334000"/>
          </a:xfrm>
        </p:spPr>
        <p:txBody>
          <a:bodyPr/>
          <a:lstStyle/>
          <a:p>
            <a:pPr>
              <a:defRPr/>
            </a:pPr>
            <a:r>
              <a:rPr lang="en-US" sz="2400" b="1" dirty="0">
                <a:solidFill>
                  <a:srgbClr val="FFC000"/>
                </a:solidFill>
                <a:effectLst/>
                <a:latin typeface="Arial Unicode MS" pitchFamily="34" charset="-128"/>
              </a:rPr>
              <a:t>Sustained</a:t>
            </a:r>
            <a:r>
              <a:rPr lang="en-US" sz="2400" b="1" dirty="0">
                <a:effectLst/>
                <a:latin typeface="Arial Unicode MS" pitchFamily="34" charset="-128"/>
              </a:rPr>
              <a:t>  </a:t>
            </a:r>
            <a:r>
              <a:rPr lang="en-US" sz="2400" dirty="0">
                <a:effectLst/>
                <a:latin typeface="Arial Unicode MS" pitchFamily="34" charset="-128"/>
              </a:rPr>
              <a:t>Is a final disposition of a complaint when it is determined the Department member acted improperly with respect to the Department policy.</a:t>
            </a:r>
            <a:endParaRPr lang="en-US" sz="2400" b="1" dirty="0">
              <a:effectLst/>
              <a:latin typeface="Arial Unicode MS" pitchFamily="34" charset="-128"/>
            </a:endParaRPr>
          </a:p>
          <a:p>
            <a:pPr>
              <a:defRPr/>
            </a:pPr>
            <a:r>
              <a:rPr lang="en-US" sz="2400" b="1" dirty="0">
                <a:solidFill>
                  <a:srgbClr val="FFC000"/>
                </a:solidFill>
                <a:effectLst/>
                <a:latin typeface="Arial Unicode MS" pitchFamily="34" charset="-128"/>
              </a:rPr>
              <a:t>Not Sustained </a:t>
            </a:r>
            <a:r>
              <a:rPr lang="en-US" sz="2400" b="1" dirty="0">
                <a:effectLst/>
                <a:latin typeface="Arial Unicode MS" pitchFamily="34" charset="-128"/>
              </a:rPr>
              <a:t> </a:t>
            </a:r>
            <a:r>
              <a:rPr lang="en-US" sz="2400" dirty="0">
                <a:effectLst/>
                <a:latin typeface="Arial Unicode MS" pitchFamily="34" charset="-128"/>
              </a:rPr>
              <a:t>Is a final disposition of a complaint when the investigation is unable to substantiate whether or not misconduct or violation of policy or procedures occurred.</a:t>
            </a:r>
            <a:endParaRPr lang="en-US" sz="2400" b="1" dirty="0">
              <a:effectLst/>
              <a:latin typeface="Arial Unicode MS" pitchFamily="34" charset="-128"/>
            </a:endParaRPr>
          </a:p>
          <a:p>
            <a:pPr>
              <a:defRPr/>
            </a:pPr>
            <a:r>
              <a:rPr lang="en-US" sz="2400" b="1" dirty="0">
                <a:solidFill>
                  <a:srgbClr val="FFC000"/>
                </a:solidFill>
                <a:effectLst/>
                <a:latin typeface="Arial Unicode MS" pitchFamily="34" charset="-128"/>
              </a:rPr>
              <a:t>Unfounded</a:t>
            </a:r>
            <a:r>
              <a:rPr lang="en-US" sz="2400" b="1" dirty="0">
                <a:effectLst/>
                <a:latin typeface="Arial Unicode MS" pitchFamily="34" charset="-128"/>
              </a:rPr>
              <a:t>  </a:t>
            </a:r>
            <a:r>
              <a:rPr lang="en-US" sz="2400" dirty="0">
                <a:effectLst/>
                <a:latin typeface="Arial Unicode MS" pitchFamily="34" charset="-128"/>
              </a:rPr>
              <a:t>Is a final disposition of a complaint when the investigation revealed that the facts or actions alleged did not occur.</a:t>
            </a:r>
          </a:p>
          <a:p>
            <a:pPr>
              <a:defRPr/>
            </a:pPr>
            <a:r>
              <a:rPr lang="en-US" sz="2400" b="1" dirty="0">
                <a:solidFill>
                  <a:srgbClr val="FFC000"/>
                </a:solidFill>
                <a:effectLst/>
                <a:latin typeface="Arial Unicode MS" pitchFamily="34" charset="-128"/>
              </a:rPr>
              <a:t>Exonerated</a:t>
            </a:r>
            <a:r>
              <a:rPr lang="en-US" sz="2400" b="1" dirty="0">
                <a:effectLst/>
                <a:latin typeface="Arial Unicode MS" pitchFamily="34" charset="-128"/>
              </a:rPr>
              <a:t>  </a:t>
            </a:r>
            <a:r>
              <a:rPr lang="en-US" sz="2400" dirty="0">
                <a:effectLst/>
                <a:latin typeface="Arial Unicode MS" pitchFamily="34" charset="-128"/>
              </a:rPr>
              <a:t>Is a final disposition of a complaint when the investigation revealed that the facts or alleged actions were substantially correct; however, the conduct of the Officer was proper given the circumstances. </a:t>
            </a:r>
          </a:p>
          <a:p>
            <a:pPr algn="just">
              <a:buFont typeface="Wingdings" panose="05000000000000000000" pitchFamily="2" charset="2"/>
              <a:buNone/>
              <a:defRPr/>
            </a:pPr>
            <a:endParaRPr lang="en-US" sz="2400" b="1" dirty="0">
              <a:latin typeface="Arial Unicode MS" pitchFamily="34" charset="-128"/>
            </a:endParaRPr>
          </a:p>
        </p:txBody>
      </p:sp>
      <p:sp>
        <p:nvSpPr>
          <p:cNvPr id="10244" name="Slide Number Placeholder 1">
            <a:extLst>
              <a:ext uri="{FF2B5EF4-FFF2-40B4-BE49-F238E27FC236}">
                <a16:creationId xmlns:a16="http://schemas.microsoft.com/office/drawing/2014/main" id="{30B6A8CD-AF71-4344-AD1F-1B364A1EE1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B8689A51-ACAC-467A-9206-90D94168F2DC}" type="slidenum">
              <a:rPr lang="en-US" altLang="en-US" sz="1200"/>
              <a:pPr>
                <a:spcBef>
                  <a:spcPct val="0"/>
                </a:spcBef>
                <a:buClrTx/>
                <a:buSzTx/>
                <a:buFontTx/>
                <a:buNone/>
              </a:pPr>
              <a:t>4</a:t>
            </a:fld>
            <a:endParaRPr lang="en-US" alt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641DFB45-97BB-403F-BFF9-4B580689B7C8}"/>
              </a:ext>
            </a:extLst>
          </p:cNvPr>
          <p:cNvSpPr>
            <a:spLocks noGrp="1" noRot="1" noChangeArrowheads="1"/>
          </p:cNvSpPr>
          <p:nvPr>
            <p:ph type="title" idx="4294967295"/>
          </p:nvPr>
        </p:nvSpPr>
        <p:spPr>
          <a:xfrm>
            <a:off x="430823" y="228600"/>
            <a:ext cx="8229600" cy="914400"/>
          </a:xfrm>
        </p:spPr>
        <p:txBody>
          <a:bodyPr/>
          <a:lstStyle/>
          <a:p>
            <a:pPr>
              <a:defRPr/>
            </a:pPr>
            <a:r>
              <a:rPr lang="en-US" sz="4000" dirty="0">
                <a:solidFill>
                  <a:schemeClr val="tx1"/>
                </a:solidFill>
                <a:latin typeface="Arial Unicode MS" pitchFamily="34" charset="-128"/>
              </a:rPr>
              <a:t>Progressive Discipline</a:t>
            </a:r>
          </a:p>
        </p:txBody>
      </p:sp>
      <p:sp>
        <p:nvSpPr>
          <p:cNvPr id="51203" name="Rectangle 3">
            <a:extLst>
              <a:ext uri="{FF2B5EF4-FFF2-40B4-BE49-F238E27FC236}">
                <a16:creationId xmlns:a16="http://schemas.microsoft.com/office/drawing/2014/main" id="{A55FC78E-1E62-4A3B-A7A3-52A66F6DA638}"/>
              </a:ext>
            </a:extLst>
          </p:cNvPr>
          <p:cNvSpPr>
            <a:spLocks noGrp="1" noChangeArrowheads="1"/>
          </p:cNvSpPr>
          <p:nvPr>
            <p:ph type="body" idx="4294967295"/>
          </p:nvPr>
        </p:nvSpPr>
        <p:spPr>
          <a:xfrm>
            <a:off x="430823" y="1435893"/>
            <a:ext cx="8229600" cy="4525963"/>
          </a:xfrm>
        </p:spPr>
        <p:txBody>
          <a:bodyPr/>
          <a:lstStyle/>
          <a:p>
            <a:pPr algn="just">
              <a:lnSpc>
                <a:spcPct val="90000"/>
              </a:lnSpc>
              <a:defRPr/>
            </a:pPr>
            <a:r>
              <a:rPr lang="en-US" sz="2800" b="1" dirty="0">
                <a:effectLst>
                  <a:outerShdw blurRad="38100" dist="38100" dir="2700000" algn="tl">
                    <a:srgbClr val="000000">
                      <a:alpha val="43137"/>
                    </a:srgbClr>
                  </a:outerShdw>
                </a:effectLst>
                <a:latin typeface="Arial Unicode MS" pitchFamily="34" charset="-128"/>
              </a:rPr>
              <a:t>Progressive Discipline</a:t>
            </a:r>
          </a:p>
          <a:p>
            <a:pPr lvl="1">
              <a:lnSpc>
                <a:spcPct val="90000"/>
              </a:lnSpc>
              <a:defRPr/>
            </a:pPr>
            <a:r>
              <a:rPr lang="en-US" sz="2400" dirty="0">
                <a:effectLst/>
                <a:latin typeface="Arial Unicode MS" pitchFamily="34" charset="-128"/>
              </a:rPr>
              <a:t>The concept of progressive discipline involves an attempt to re-train improper behavior using the least severe form of corrective action necessary and progressing through ascending stages of discipline when lesser forms have not succeeded in correcting the behavior</a:t>
            </a:r>
            <a:r>
              <a:rPr lang="en-US" sz="2400" dirty="0" smtClean="0">
                <a:effectLst/>
                <a:latin typeface="Arial Unicode MS" pitchFamily="34" charset="-128"/>
              </a:rPr>
              <a:t>. </a:t>
            </a:r>
            <a:r>
              <a:rPr lang="en-US" sz="2400" dirty="0">
                <a:effectLst/>
                <a:latin typeface="Arial Unicode MS" pitchFamily="34" charset="-128"/>
              </a:rPr>
              <a:t>This concept does not imply that all situations must be dealt with by using every step in the process. Some incidents, because of the seriousness of the violation, may require more severe disciplinary actions beyond the initial steps.</a:t>
            </a:r>
          </a:p>
          <a:p>
            <a:pPr algn="just">
              <a:lnSpc>
                <a:spcPct val="90000"/>
              </a:lnSpc>
              <a:defRPr/>
            </a:pPr>
            <a:r>
              <a:rPr lang="en-US" sz="2800" b="1" dirty="0">
                <a:effectLst>
                  <a:outerShdw blurRad="38100" dist="38100" dir="2700000" algn="tl">
                    <a:srgbClr val="000000">
                      <a:alpha val="43137"/>
                    </a:srgbClr>
                  </a:outerShdw>
                </a:effectLst>
                <a:latin typeface="Arial Unicode MS" pitchFamily="34" charset="-128"/>
              </a:rPr>
              <a:t>Mistakes versus Misconduct</a:t>
            </a:r>
          </a:p>
        </p:txBody>
      </p:sp>
      <p:sp>
        <p:nvSpPr>
          <p:cNvPr id="11268" name="Slide Number Placeholder 1">
            <a:extLst>
              <a:ext uri="{FF2B5EF4-FFF2-40B4-BE49-F238E27FC236}">
                <a16:creationId xmlns:a16="http://schemas.microsoft.com/office/drawing/2014/main" id="{76FBC42F-5FA6-438B-B2BB-AE57BB64EC6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36072DA-81E4-4125-A115-4EDBA41AE839}" type="slidenum">
              <a:rPr lang="en-US" altLang="en-US" sz="1200"/>
              <a:pPr>
                <a:spcBef>
                  <a:spcPct val="0"/>
                </a:spcBef>
                <a:buClrTx/>
                <a:buSzTx/>
                <a:buFontTx/>
                <a:buNone/>
              </a:pPr>
              <a:t>5</a:t>
            </a:fld>
            <a:endParaRPr lang="en-US" altLang="en-US"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1E46038-1722-4F2A-9DEA-929AB16F22F2}"/>
              </a:ext>
            </a:extLst>
          </p:cNvPr>
          <p:cNvSpPr>
            <a:spLocks noGrp="1" noRot="1" noChangeArrowheads="1"/>
          </p:cNvSpPr>
          <p:nvPr>
            <p:ph type="title"/>
          </p:nvPr>
        </p:nvSpPr>
        <p:spPr>
          <a:xfrm>
            <a:off x="533400" y="386250"/>
            <a:ext cx="7696200" cy="606669"/>
          </a:xfrm>
        </p:spPr>
        <p:txBody>
          <a:bodyPr/>
          <a:lstStyle/>
          <a:p>
            <a:pPr eaLnBrk="1" hangingPunct="1">
              <a:defRPr/>
            </a:pPr>
            <a:r>
              <a:rPr lang="en-US" sz="3200" dirty="0">
                <a:solidFill>
                  <a:schemeClr val="tx1"/>
                </a:solidFill>
                <a:latin typeface="Arial Unicode MS" pitchFamily="34" charset="-128"/>
              </a:rPr>
              <a:t>How Complaints Are Received</a:t>
            </a:r>
            <a:r>
              <a:rPr lang="en-US" sz="4000" dirty="0">
                <a:latin typeface="Arial Unicode MS" pitchFamily="34" charset="-128"/>
              </a:rPr>
              <a:t/>
            </a:r>
            <a:br>
              <a:rPr lang="en-US" sz="4000" dirty="0">
                <a:latin typeface="Arial Unicode MS" pitchFamily="34" charset="-128"/>
              </a:rPr>
            </a:br>
            <a:endParaRPr lang="en-US" sz="4000" dirty="0">
              <a:latin typeface="Arial Unicode MS" pitchFamily="34" charset="-128"/>
            </a:endParaRPr>
          </a:p>
        </p:txBody>
      </p:sp>
      <p:sp>
        <p:nvSpPr>
          <p:cNvPr id="14339" name="Rectangle 3">
            <a:extLst>
              <a:ext uri="{FF2B5EF4-FFF2-40B4-BE49-F238E27FC236}">
                <a16:creationId xmlns:a16="http://schemas.microsoft.com/office/drawing/2014/main" id="{EF14DC1E-07FE-41C5-AD5B-2A34653E4B67}"/>
              </a:ext>
            </a:extLst>
          </p:cNvPr>
          <p:cNvSpPr>
            <a:spLocks noGrp="1" noChangeArrowheads="1"/>
          </p:cNvSpPr>
          <p:nvPr>
            <p:ph type="body" idx="1"/>
          </p:nvPr>
        </p:nvSpPr>
        <p:spPr>
          <a:xfrm>
            <a:off x="381000" y="911469"/>
            <a:ext cx="8153400" cy="4811712"/>
          </a:xfrm>
        </p:spPr>
        <p:txBody>
          <a:bodyPr/>
          <a:lstStyle/>
          <a:p>
            <a:pPr eaLnBrk="1" hangingPunct="1">
              <a:lnSpc>
                <a:spcPct val="90000"/>
              </a:lnSpc>
            </a:pPr>
            <a:r>
              <a:rPr lang="en-US" altLang="en-US" sz="2400" dirty="0">
                <a:effectLst/>
                <a:latin typeface="Arial Unicode MS" pitchFamily="34" charset="-128"/>
              </a:rPr>
              <a:t>In-person </a:t>
            </a:r>
          </a:p>
          <a:p>
            <a:pPr eaLnBrk="1" hangingPunct="1">
              <a:lnSpc>
                <a:spcPct val="90000"/>
              </a:lnSpc>
            </a:pPr>
            <a:r>
              <a:rPr lang="en-US" altLang="en-US" sz="2400" dirty="0">
                <a:effectLst/>
                <a:latin typeface="Arial Unicode MS" pitchFamily="34" charset="-128"/>
              </a:rPr>
              <a:t>Phone in: (253) 591-5283 Internal Affairs line</a:t>
            </a:r>
          </a:p>
          <a:p>
            <a:pPr eaLnBrk="1" hangingPunct="1">
              <a:lnSpc>
                <a:spcPct val="90000"/>
              </a:lnSpc>
            </a:pPr>
            <a:r>
              <a:rPr lang="en-US" altLang="en-US" sz="2400" dirty="0">
                <a:effectLst/>
                <a:latin typeface="Arial Unicode MS" pitchFamily="34" charset="-128"/>
              </a:rPr>
              <a:t>Via South Sound 911 (253) 287-4455 </a:t>
            </a:r>
          </a:p>
          <a:p>
            <a:pPr eaLnBrk="1" hangingPunct="1">
              <a:lnSpc>
                <a:spcPct val="90000"/>
              </a:lnSpc>
            </a:pPr>
            <a:r>
              <a:rPr lang="en-US" altLang="en-US" sz="2400" dirty="0">
                <a:effectLst/>
                <a:latin typeface="Arial Unicode MS" pitchFamily="34" charset="-128"/>
              </a:rPr>
              <a:t>Via U.S. Mail</a:t>
            </a:r>
          </a:p>
          <a:p>
            <a:pPr eaLnBrk="1" hangingPunct="1">
              <a:lnSpc>
                <a:spcPct val="90000"/>
              </a:lnSpc>
            </a:pPr>
            <a:r>
              <a:rPr lang="en-US" altLang="en-US" sz="2400" dirty="0">
                <a:effectLst/>
                <a:latin typeface="Arial Unicode MS" pitchFamily="34" charset="-128"/>
              </a:rPr>
              <a:t>Via Email (TPD-IA@cityoftacoma.org)</a:t>
            </a:r>
          </a:p>
          <a:p>
            <a:pPr eaLnBrk="1" hangingPunct="1">
              <a:lnSpc>
                <a:spcPct val="90000"/>
              </a:lnSpc>
            </a:pPr>
            <a:r>
              <a:rPr lang="en-US" altLang="en-US" sz="2400" dirty="0">
                <a:effectLst/>
                <a:latin typeface="Arial Unicode MS" pitchFamily="34" charset="-128"/>
              </a:rPr>
              <a:t>Via a compliance agency (Department of Justice, E.E.O., Washington State Attorney General’s Office, Outside agencies)</a:t>
            </a:r>
          </a:p>
          <a:p>
            <a:pPr eaLnBrk="1" hangingPunct="1">
              <a:lnSpc>
                <a:spcPct val="90000"/>
              </a:lnSpc>
            </a:pPr>
            <a:r>
              <a:rPr lang="en-US" altLang="en-US" sz="2400" dirty="0">
                <a:effectLst/>
                <a:latin typeface="Arial Unicode MS" pitchFamily="34" charset="-128"/>
              </a:rPr>
              <a:t>Online: City of Tacoma </a:t>
            </a:r>
            <a:r>
              <a:rPr lang="en-US" altLang="en-US" sz="2400" dirty="0" err="1">
                <a:effectLst/>
                <a:latin typeface="Arial Unicode MS" pitchFamily="34" charset="-128"/>
              </a:rPr>
              <a:t>TacomaFIRST</a:t>
            </a:r>
            <a:r>
              <a:rPr lang="en-US" altLang="en-US" sz="2400" dirty="0">
                <a:effectLst/>
                <a:latin typeface="Arial Unicode MS" pitchFamily="34" charset="-128"/>
              </a:rPr>
              <a:t> 311</a:t>
            </a:r>
          </a:p>
          <a:p>
            <a:pPr eaLnBrk="1" hangingPunct="1">
              <a:lnSpc>
                <a:spcPct val="90000"/>
              </a:lnSpc>
            </a:pPr>
            <a:r>
              <a:rPr lang="en-US" altLang="en-US" sz="2400" dirty="0">
                <a:effectLst/>
                <a:latin typeface="Arial Unicode MS" pitchFamily="34" charset="-128"/>
              </a:rPr>
              <a:t>City Manager’s Office, Elected Officials</a:t>
            </a:r>
          </a:p>
          <a:p>
            <a:pPr eaLnBrk="1" hangingPunct="1">
              <a:lnSpc>
                <a:spcPct val="90000"/>
              </a:lnSpc>
            </a:pPr>
            <a:r>
              <a:rPr lang="en-US" altLang="en-US" sz="2400" dirty="0">
                <a:effectLst/>
                <a:latin typeface="Arial Unicode MS" pitchFamily="34" charset="-128"/>
              </a:rPr>
              <a:t>Officer Self-Reports (violation from BWC or Arrest etc.)</a:t>
            </a:r>
          </a:p>
          <a:p>
            <a:pPr eaLnBrk="1" hangingPunct="1">
              <a:lnSpc>
                <a:spcPct val="90000"/>
              </a:lnSpc>
            </a:pPr>
            <a:r>
              <a:rPr lang="en-US" altLang="en-US" sz="2400" dirty="0">
                <a:effectLst/>
                <a:latin typeface="Arial Unicode MS" pitchFamily="34" charset="-128"/>
              </a:rPr>
              <a:t>Duty to Intervene (</a:t>
            </a:r>
            <a:r>
              <a:rPr lang="en-US" altLang="en-US" sz="2400" dirty="0" err="1">
                <a:effectLst/>
                <a:latin typeface="Arial Unicode MS" pitchFamily="34" charset="-128"/>
              </a:rPr>
              <a:t>UoF</a:t>
            </a:r>
            <a:r>
              <a:rPr lang="en-US" altLang="en-US" sz="2400" dirty="0">
                <a:effectLst/>
                <a:latin typeface="Arial Unicode MS" pitchFamily="34" charset="-128"/>
              </a:rPr>
              <a:t> or Other allegation)</a:t>
            </a:r>
          </a:p>
          <a:p>
            <a:pPr eaLnBrk="1" hangingPunct="1">
              <a:lnSpc>
                <a:spcPct val="90000"/>
              </a:lnSpc>
            </a:pPr>
            <a:r>
              <a:rPr lang="en-US" altLang="en-US" sz="2400" dirty="0">
                <a:effectLst/>
                <a:latin typeface="Arial Unicode MS" pitchFamily="34" charset="-128"/>
              </a:rPr>
              <a:t>BWC (Supervisors reviewing uses of force etc.)</a:t>
            </a:r>
          </a:p>
        </p:txBody>
      </p:sp>
      <p:sp>
        <p:nvSpPr>
          <p:cNvPr id="14340" name="Slide Number Placeholder 1">
            <a:extLst>
              <a:ext uri="{FF2B5EF4-FFF2-40B4-BE49-F238E27FC236}">
                <a16:creationId xmlns:a16="http://schemas.microsoft.com/office/drawing/2014/main" id="{A05624E7-065B-4DD7-B54E-E936C840D86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5BB97AF3-8460-48C3-925D-DACF4094731D}" type="slidenum">
              <a:rPr lang="en-US" altLang="en-US" sz="1200"/>
              <a:pPr>
                <a:spcBef>
                  <a:spcPct val="0"/>
                </a:spcBef>
                <a:buClrTx/>
                <a:buSzTx/>
                <a:buFontTx/>
                <a:buNone/>
              </a:pPr>
              <a:t>6</a:t>
            </a:fld>
            <a:endParaRPr lang="en-US" alt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7530041-25AB-467B-92FF-6FAD832AAF44}"/>
              </a:ext>
            </a:extLst>
          </p:cNvPr>
          <p:cNvSpPr>
            <a:spLocks noGrp="1" noRot="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altLang="en-US" sz="4000" dirty="0">
                <a:solidFill>
                  <a:schemeClr val="tx1"/>
                </a:solidFill>
                <a:effectLst/>
              </a:rPr>
              <a:t>Anonymous Complaints</a:t>
            </a:r>
          </a:p>
        </p:txBody>
      </p:sp>
      <p:sp>
        <p:nvSpPr>
          <p:cNvPr id="17411" name="Rectangle 3">
            <a:extLst>
              <a:ext uri="{FF2B5EF4-FFF2-40B4-BE49-F238E27FC236}">
                <a16:creationId xmlns:a16="http://schemas.microsoft.com/office/drawing/2014/main" id="{2DC7CC88-67D5-4605-B0EB-1DE3CAC61C65}"/>
              </a:ext>
            </a:extLst>
          </p:cNvPr>
          <p:cNvSpPr>
            <a:spLocks noGrp="1" noChangeArrowheads="1"/>
          </p:cNvSpPr>
          <p:nvPr>
            <p:ph type="body" idx="1"/>
          </p:nvPr>
        </p:nvSpPr>
        <p:spPr/>
        <p:txBody>
          <a:bodyPr/>
          <a:lstStyle/>
          <a:p>
            <a:pPr>
              <a:lnSpc>
                <a:spcPct val="90000"/>
              </a:lnSpc>
              <a:defRPr/>
            </a:pPr>
            <a:r>
              <a:rPr lang="en-US" altLang="en-US" sz="2800" dirty="0">
                <a:effectLst/>
                <a:latin typeface="Arial Unicode MS" pitchFamily="34" charset="-128"/>
              </a:rPr>
              <a:t>From time-to-time anonymous complaints are received. (No contact information for follow-up etc.) </a:t>
            </a:r>
          </a:p>
          <a:p>
            <a:pPr>
              <a:lnSpc>
                <a:spcPct val="90000"/>
              </a:lnSpc>
              <a:defRPr/>
            </a:pPr>
            <a:r>
              <a:rPr lang="en-US" altLang="en-US" sz="2800" dirty="0">
                <a:effectLst/>
                <a:latin typeface="Arial Unicode MS" pitchFamily="34" charset="-128"/>
              </a:rPr>
              <a:t>However, the anonymous complainant must supply enough details in order for the complaint to be investigated</a:t>
            </a:r>
          </a:p>
          <a:p>
            <a:pPr>
              <a:lnSpc>
                <a:spcPct val="90000"/>
              </a:lnSpc>
              <a:defRPr/>
            </a:pPr>
            <a:r>
              <a:rPr lang="en-US" altLang="en-US" sz="2800" dirty="0">
                <a:effectLst/>
                <a:latin typeface="Arial Unicode MS" pitchFamily="34" charset="-128"/>
              </a:rPr>
              <a:t>Example of a vague complaint: “TPD is harassing me” versus “I saw officer driving patrol vehicle #123 assault a subject that was driving a blue Chevrolet, License #123ABC”</a:t>
            </a:r>
          </a:p>
          <a:p>
            <a:pPr marL="0" indent="0" algn="just">
              <a:lnSpc>
                <a:spcPct val="90000"/>
              </a:lnSpc>
              <a:buNone/>
              <a:defRPr/>
            </a:pPr>
            <a:endParaRPr lang="en-US" altLang="en-US" sz="2800" dirty="0">
              <a:effectLst/>
              <a:latin typeface="Arial Unicode MS" pitchFamily="34" charset="-128"/>
            </a:endParaRPr>
          </a:p>
        </p:txBody>
      </p:sp>
      <p:sp>
        <p:nvSpPr>
          <p:cNvPr id="20484" name="Slide Number Placeholder 1">
            <a:extLst>
              <a:ext uri="{FF2B5EF4-FFF2-40B4-BE49-F238E27FC236}">
                <a16:creationId xmlns:a16="http://schemas.microsoft.com/office/drawing/2014/main" id="{5F78CC60-BE1D-46E4-90D3-0B0E9F94587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9F636B9-EA59-4429-A960-A765842F9EB0}" type="slidenum">
              <a:rPr lang="en-US" altLang="en-US" sz="1200"/>
              <a:pPr>
                <a:spcBef>
                  <a:spcPct val="0"/>
                </a:spcBef>
                <a:buClrTx/>
                <a:buSzTx/>
                <a:buFontTx/>
                <a:buNone/>
              </a:pPr>
              <a:t>7</a:t>
            </a:fld>
            <a:endParaRPr lang="en-US" altLang="en-US"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D8F2CEAF-70EF-43CC-88EE-0D64ADB108D9}"/>
              </a:ext>
            </a:extLst>
          </p:cNvPr>
          <p:cNvSpPr>
            <a:spLocks noGrp="1" noRot="1" noChangeArrowheads="1"/>
          </p:cNvSpPr>
          <p:nvPr>
            <p:ph type="title"/>
          </p:nvPr>
        </p:nvSpPr>
        <p:spPr>
          <a:xfrm>
            <a:off x="463550" y="122238"/>
            <a:ext cx="8229600" cy="944562"/>
          </a:xfrm>
        </p:spPr>
        <p:txBody>
          <a:bodyPr/>
          <a:lstStyle/>
          <a:p>
            <a:pPr>
              <a:defRPr/>
            </a:pPr>
            <a:r>
              <a:rPr lang="en-US" sz="3600" dirty="0">
                <a:solidFill>
                  <a:schemeClr val="tx1"/>
                </a:solidFill>
                <a:latin typeface="Arial Unicode MS" pitchFamily="34" charset="-128"/>
              </a:rPr>
              <a:t>Common Inquiries and Complaints</a:t>
            </a:r>
          </a:p>
        </p:txBody>
      </p:sp>
      <p:sp>
        <p:nvSpPr>
          <p:cNvPr id="53251" name="Rectangle 3">
            <a:extLst>
              <a:ext uri="{FF2B5EF4-FFF2-40B4-BE49-F238E27FC236}">
                <a16:creationId xmlns:a16="http://schemas.microsoft.com/office/drawing/2014/main" id="{1B79F472-4FD4-4E62-8FE3-1D581810E0A7}"/>
              </a:ext>
            </a:extLst>
          </p:cNvPr>
          <p:cNvSpPr>
            <a:spLocks noGrp="1" noChangeArrowheads="1"/>
          </p:cNvSpPr>
          <p:nvPr>
            <p:ph type="body" idx="1"/>
          </p:nvPr>
        </p:nvSpPr>
        <p:spPr>
          <a:xfrm>
            <a:off x="451282" y="1166019"/>
            <a:ext cx="8229600" cy="4525962"/>
          </a:xfrm>
        </p:spPr>
        <p:txBody>
          <a:bodyPr/>
          <a:lstStyle/>
          <a:p>
            <a:pPr>
              <a:lnSpc>
                <a:spcPct val="80000"/>
              </a:lnSpc>
              <a:defRPr/>
            </a:pPr>
            <a:r>
              <a:rPr lang="en-US" sz="2400" dirty="0">
                <a:effectLst/>
                <a:latin typeface="Arial Unicode MS" pitchFamily="34" charset="-128"/>
              </a:rPr>
              <a:t>Can we do what we did?</a:t>
            </a:r>
          </a:p>
          <a:p>
            <a:pPr>
              <a:lnSpc>
                <a:spcPct val="80000"/>
              </a:lnSpc>
              <a:defRPr/>
            </a:pPr>
            <a:r>
              <a:rPr lang="en-US" sz="2400" dirty="0">
                <a:effectLst/>
                <a:latin typeface="Arial Unicode MS" pitchFamily="34" charset="-128"/>
              </a:rPr>
              <a:t>Why we did what we did?</a:t>
            </a:r>
          </a:p>
          <a:p>
            <a:pPr>
              <a:lnSpc>
                <a:spcPct val="80000"/>
              </a:lnSpc>
              <a:defRPr/>
            </a:pPr>
            <a:r>
              <a:rPr lang="en-US" sz="2400" dirty="0">
                <a:effectLst/>
                <a:latin typeface="Arial Unicode MS" pitchFamily="34" charset="-128"/>
              </a:rPr>
              <a:t>Why didn’t we do what they thought we should do?</a:t>
            </a:r>
          </a:p>
          <a:p>
            <a:pPr marL="0" indent="0">
              <a:lnSpc>
                <a:spcPct val="80000"/>
              </a:lnSpc>
              <a:buNone/>
              <a:defRPr/>
            </a:pPr>
            <a:endParaRPr lang="en-US" altLang="en-US" sz="2400" dirty="0">
              <a:effectLst/>
              <a:latin typeface="Arial Unicode MS" pitchFamily="34" charset="-128"/>
            </a:endParaRPr>
          </a:p>
          <a:p>
            <a:pPr marL="0" indent="0">
              <a:lnSpc>
                <a:spcPct val="80000"/>
              </a:lnSpc>
              <a:buNone/>
              <a:defRPr/>
            </a:pPr>
            <a:r>
              <a:rPr lang="en-US" altLang="en-US" sz="2400" dirty="0">
                <a:effectLst/>
                <a:latin typeface="Arial Unicode MS" pitchFamily="34" charset="-128"/>
              </a:rPr>
              <a:t>A number of inquiries made by community members  are a result of unrealistic expectations, a misunderstanding or a lack of knowledge in what we do, how we do it or who did it; (i.e. Complaints against SS911 Call Operators) Contact a South Sound 911 supervisor (253) 287-4455 </a:t>
            </a:r>
          </a:p>
          <a:p>
            <a:pPr marL="0" indent="0">
              <a:lnSpc>
                <a:spcPct val="80000"/>
              </a:lnSpc>
              <a:buNone/>
              <a:defRPr/>
            </a:pPr>
            <a:endParaRPr lang="en-US" sz="2400" dirty="0">
              <a:effectLst/>
              <a:latin typeface="Arial Unicode MS" pitchFamily="34" charset="-128"/>
            </a:endParaRPr>
          </a:p>
        </p:txBody>
      </p:sp>
      <p:sp>
        <p:nvSpPr>
          <p:cNvPr id="21508" name="Slide Number Placeholder 1">
            <a:extLst>
              <a:ext uri="{FF2B5EF4-FFF2-40B4-BE49-F238E27FC236}">
                <a16:creationId xmlns:a16="http://schemas.microsoft.com/office/drawing/2014/main" id="{7D261BF5-F97A-4C2B-91EB-29D30065680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2EA879E0-30B3-4462-9F30-AD4F29AB10D5}" type="slidenum">
              <a:rPr lang="en-US" altLang="en-US" sz="1200"/>
              <a:pPr>
                <a:spcBef>
                  <a:spcPct val="0"/>
                </a:spcBef>
                <a:buClrTx/>
                <a:buSzTx/>
                <a:buFontTx/>
                <a:buNone/>
              </a:pPr>
              <a:t>8</a:t>
            </a:fld>
            <a:endParaRPr lang="en-US" altLang="en-U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4B98477-654B-419C-B31B-A1CACC50B4B1}"/>
              </a:ext>
            </a:extLst>
          </p:cNvPr>
          <p:cNvSpPr>
            <a:spLocks noGrp="1" noRot="1" noChangeArrowheads="1"/>
          </p:cNvSpPr>
          <p:nvPr>
            <p:ph type="title"/>
          </p:nvPr>
        </p:nvSpPr>
        <p:spPr>
          <a:xfrm>
            <a:off x="419100" y="122238"/>
            <a:ext cx="8229600" cy="1096962"/>
          </a:xfrm>
        </p:spPr>
        <p:txBody>
          <a:bodyPr/>
          <a:lstStyle/>
          <a:p>
            <a:pPr eaLnBrk="1" hangingPunct="1">
              <a:defRPr/>
            </a:pPr>
            <a:r>
              <a:rPr lang="en-US" sz="3600" dirty="0">
                <a:solidFill>
                  <a:schemeClr val="tx1"/>
                </a:solidFill>
                <a:latin typeface="Arial Unicode MS" pitchFamily="34" charset="-128"/>
              </a:rPr>
              <a:t>Common Inquiries and Complaints</a:t>
            </a:r>
          </a:p>
        </p:txBody>
      </p:sp>
      <p:sp>
        <p:nvSpPr>
          <p:cNvPr id="22531" name="Rectangle 3">
            <a:extLst>
              <a:ext uri="{FF2B5EF4-FFF2-40B4-BE49-F238E27FC236}">
                <a16:creationId xmlns:a16="http://schemas.microsoft.com/office/drawing/2014/main" id="{6D637264-267F-4571-8FC5-A928D666E0BF}"/>
              </a:ext>
            </a:extLst>
          </p:cNvPr>
          <p:cNvSpPr>
            <a:spLocks noGrp="1" noChangeArrowheads="1"/>
          </p:cNvSpPr>
          <p:nvPr>
            <p:ph type="body" sz="half" idx="1"/>
          </p:nvPr>
        </p:nvSpPr>
        <p:spPr>
          <a:xfrm>
            <a:off x="381000" y="964337"/>
            <a:ext cx="8610600" cy="5562600"/>
          </a:xfrm>
        </p:spPr>
        <p:txBody>
          <a:bodyPr/>
          <a:lstStyle/>
          <a:p>
            <a:pPr>
              <a:lnSpc>
                <a:spcPct val="80000"/>
              </a:lnSpc>
              <a:defRPr/>
            </a:pPr>
            <a:endParaRPr lang="en-US" sz="2400" dirty="0">
              <a:effectLst/>
              <a:latin typeface="Arial Unicode MS" pitchFamily="34" charset="-128"/>
            </a:endParaRPr>
          </a:p>
          <a:p>
            <a:pPr>
              <a:lnSpc>
                <a:spcPct val="80000"/>
              </a:lnSpc>
              <a:defRPr/>
            </a:pPr>
            <a:r>
              <a:rPr lang="en-US" sz="2400" dirty="0">
                <a:effectLst/>
                <a:latin typeface="Arial Unicode MS" pitchFamily="34" charset="-128"/>
              </a:rPr>
              <a:t>Courtesy (rudeness, profanity)</a:t>
            </a:r>
          </a:p>
          <a:p>
            <a:pPr>
              <a:lnSpc>
                <a:spcPct val="80000"/>
              </a:lnSpc>
              <a:defRPr/>
            </a:pPr>
            <a:r>
              <a:rPr lang="en-US" sz="2400" dirty="0">
                <a:effectLst/>
                <a:latin typeface="Arial Unicode MS" pitchFamily="34" charset="-128"/>
              </a:rPr>
              <a:t>Driving</a:t>
            </a:r>
          </a:p>
          <a:p>
            <a:pPr>
              <a:lnSpc>
                <a:spcPct val="80000"/>
              </a:lnSpc>
              <a:defRPr/>
            </a:pPr>
            <a:r>
              <a:rPr lang="en-US" sz="2400" dirty="0">
                <a:effectLst/>
                <a:latin typeface="Arial Unicode MS" pitchFamily="34" charset="-128"/>
              </a:rPr>
              <a:t>Insubordination</a:t>
            </a:r>
          </a:p>
          <a:p>
            <a:pPr>
              <a:lnSpc>
                <a:spcPct val="80000"/>
              </a:lnSpc>
              <a:defRPr/>
            </a:pPr>
            <a:r>
              <a:rPr lang="en-US" sz="2400" dirty="0">
                <a:effectLst/>
                <a:latin typeface="Arial Unicode MS" pitchFamily="34" charset="-128"/>
              </a:rPr>
              <a:t>Unsatisfactory Performance</a:t>
            </a:r>
          </a:p>
          <a:p>
            <a:pPr>
              <a:lnSpc>
                <a:spcPct val="80000"/>
              </a:lnSpc>
              <a:defRPr/>
            </a:pPr>
            <a:r>
              <a:rPr lang="en-US" sz="2400" dirty="0">
                <a:effectLst/>
                <a:latin typeface="Arial Unicode MS" pitchFamily="34" charset="-128"/>
              </a:rPr>
              <a:t>Unbecoming Conduct</a:t>
            </a:r>
          </a:p>
          <a:p>
            <a:pPr eaLnBrk="1" hangingPunct="1">
              <a:lnSpc>
                <a:spcPct val="80000"/>
              </a:lnSpc>
              <a:defRPr/>
            </a:pPr>
            <a:r>
              <a:rPr lang="en-US" sz="2400" dirty="0">
                <a:effectLst/>
                <a:latin typeface="Arial Unicode MS" pitchFamily="34" charset="-128"/>
              </a:rPr>
              <a:t>Truthfulness (Brady decision, PIE)</a:t>
            </a:r>
          </a:p>
          <a:p>
            <a:pPr eaLnBrk="1" hangingPunct="1">
              <a:lnSpc>
                <a:spcPct val="90000"/>
              </a:lnSpc>
            </a:pPr>
            <a:r>
              <a:rPr lang="en-US" altLang="en-US" sz="2400" dirty="0">
                <a:effectLst/>
                <a:latin typeface="Arial Unicode MS" pitchFamily="34" charset="-128"/>
              </a:rPr>
              <a:t>Off-Duty conduct </a:t>
            </a:r>
          </a:p>
          <a:p>
            <a:pPr eaLnBrk="1" hangingPunct="1">
              <a:lnSpc>
                <a:spcPct val="90000"/>
              </a:lnSpc>
            </a:pPr>
            <a:r>
              <a:rPr lang="en-US" altLang="en-US" sz="2400" dirty="0">
                <a:effectLst/>
                <a:latin typeface="Arial Unicode MS" pitchFamily="34" charset="-128"/>
              </a:rPr>
              <a:t>Computer misuse (improper use of databases and social networking sites)</a:t>
            </a:r>
          </a:p>
          <a:p>
            <a:pPr eaLnBrk="1" hangingPunct="1">
              <a:lnSpc>
                <a:spcPct val="90000"/>
              </a:lnSpc>
            </a:pPr>
            <a:r>
              <a:rPr lang="en-US" altLang="en-US" sz="2400" dirty="0">
                <a:effectLst/>
                <a:latin typeface="Arial Unicode MS" pitchFamily="34" charset="-128"/>
              </a:rPr>
              <a:t>Abuse of Power</a:t>
            </a:r>
          </a:p>
          <a:p>
            <a:pPr marL="0" indent="0" eaLnBrk="1" hangingPunct="1">
              <a:lnSpc>
                <a:spcPct val="90000"/>
              </a:lnSpc>
              <a:buNone/>
            </a:pPr>
            <a:endParaRPr lang="en-US" altLang="en-US" sz="2400" dirty="0">
              <a:effectLst/>
              <a:latin typeface="Arial Unicode MS" pitchFamily="34" charset="-128"/>
            </a:endParaRPr>
          </a:p>
          <a:p>
            <a:pPr>
              <a:lnSpc>
                <a:spcPct val="90000"/>
              </a:lnSpc>
            </a:pPr>
            <a:r>
              <a:rPr lang="en-US" altLang="en-US" sz="2400" dirty="0">
                <a:effectLst/>
                <a:latin typeface="Arial Unicode MS" pitchFamily="34" charset="-128"/>
              </a:rPr>
              <a:t>A majority of internally generated complaints are sustained (employee/supervisor complainants)</a:t>
            </a:r>
          </a:p>
        </p:txBody>
      </p:sp>
      <p:sp>
        <p:nvSpPr>
          <p:cNvPr id="22532" name="Slide Number Placeholder 1">
            <a:extLst>
              <a:ext uri="{FF2B5EF4-FFF2-40B4-BE49-F238E27FC236}">
                <a16:creationId xmlns:a16="http://schemas.microsoft.com/office/drawing/2014/main" id="{76D5E05F-EB8B-4D2D-844B-05D4E10D86B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BC91D845-B978-4864-ABCD-60ECDFE84569}" type="slidenum">
              <a:rPr lang="en-US" altLang="en-US" sz="1200"/>
              <a:pPr>
                <a:spcBef>
                  <a:spcPct val="0"/>
                </a:spcBef>
                <a:buClrTx/>
                <a:buSzTx/>
                <a:buFontTx/>
                <a:buNone/>
              </a:pPr>
              <a:t>9</a:t>
            </a:fld>
            <a:endParaRPr lang="en-US" altLang="en-US" sz="1200"/>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a4c8011-6a4d-4e7e-8a8e-064b5f59ac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105306B75CBE43BAAC07B62D541A3C" ma:contentTypeVersion="13" ma:contentTypeDescription="Create a new document." ma:contentTypeScope="" ma:versionID="20d0763d5a494c99b3051f8e41bac827">
  <xsd:schema xmlns:xsd="http://www.w3.org/2001/XMLSchema" xmlns:xs="http://www.w3.org/2001/XMLSchema" xmlns:p="http://schemas.microsoft.com/office/2006/metadata/properties" xmlns:ns3="4a4c8011-6a4d-4e7e-8a8e-064b5f59acf0" xmlns:ns4="52f5781b-d02b-4148-b3f2-4224fb46bedf" targetNamespace="http://schemas.microsoft.com/office/2006/metadata/properties" ma:root="true" ma:fieldsID="36db224d6950d4d6f0de49e1ce101adf" ns3:_="" ns4:_="">
    <xsd:import namespace="4a4c8011-6a4d-4e7e-8a8e-064b5f59acf0"/>
    <xsd:import namespace="52f5781b-d02b-4148-b3f2-4224fb46bed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4c8011-6a4d-4e7e-8a8e-064b5f59a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2f5781b-d02b-4148-b3f2-4224fb46bed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31F099-D183-412A-840A-AD3BA42F0FED}">
  <ds:schemaRefs>
    <ds:schemaRef ds:uri="4a4c8011-6a4d-4e7e-8a8e-064b5f59acf0"/>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2f5781b-d02b-4148-b3f2-4224fb46bedf"/>
    <ds:schemaRef ds:uri="http://www.w3.org/XML/1998/namespace"/>
    <ds:schemaRef ds:uri="http://purl.org/dc/dcmitype/"/>
  </ds:schemaRefs>
</ds:datastoreItem>
</file>

<file path=customXml/itemProps2.xml><?xml version="1.0" encoding="utf-8"?>
<ds:datastoreItem xmlns:ds="http://schemas.openxmlformats.org/officeDocument/2006/customXml" ds:itemID="{C484ACC6-960C-44C6-9A06-1B2EF6BAA302}">
  <ds:schemaRefs>
    <ds:schemaRef ds:uri="http://schemas.microsoft.com/sharepoint/v3/contenttype/forms"/>
  </ds:schemaRefs>
</ds:datastoreItem>
</file>

<file path=customXml/itemProps3.xml><?xml version="1.0" encoding="utf-8"?>
<ds:datastoreItem xmlns:ds="http://schemas.openxmlformats.org/officeDocument/2006/customXml" ds:itemID="{A6956459-3DC0-4E9D-84C7-86B4173B77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4c8011-6a4d-4e7e-8a8e-064b5f59acf0"/>
    <ds:schemaRef ds:uri="52f5781b-d02b-4148-b3f2-4224fb46be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Stream</Template>
  <TotalTime>3500</TotalTime>
  <Words>1507</Words>
  <Application>Microsoft Office PowerPoint</Application>
  <PresentationFormat>On-screen Show (4:3)</PresentationFormat>
  <Paragraphs>168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Unicode MS</vt:lpstr>
      <vt:lpstr>Calibri</vt:lpstr>
      <vt:lpstr>Garamond</vt:lpstr>
      <vt:lpstr>Times New Roman</vt:lpstr>
      <vt:lpstr>Wingdings</vt:lpstr>
      <vt:lpstr>Stream</vt:lpstr>
      <vt:lpstr>Tacoma Police Department Complaint Process Presentation</vt:lpstr>
      <vt:lpstr>Inquiries vs. Complaints</vt:lpstr>
      <vt:lpstr>Classifying Complaint Investigations</vt:lpstr>
      <vt:lpstr>Complaint Dispositions  </vt:lpstr>
      <vt:lpstr>Progressive Discipline</vt:lpstr>
      <vt:lpstr>How Complaints Are Received </vt:lpstr>
      <vt:lpstr>Anonymous Complaints</vt:lpstr>
      <vt:lpstr>Common Inquiries and Complaints</vt:lpstr>
      <vt:lpstr>Common Inquiries and Complaints</vt:lpstr>
      <vt:lpstr>On-Duty vs. Off-Duty</vt:lpstr>
      <vt:lpstr>IAPro/BlueTeam Management System</vt:lpstr>
      <vt:lpstr>Early Intervention Thresholds</vt:lpstr>
      <vt:lpstr>PowerPoint Presentation</vt:lpstr>
      <vt:lpstr>What is the Bureau Level Complaint Process?</vt:lpstr>
      <vt:lpstr>PowerPoint Presentation</vt:lpstr>
      <vt:lpstr>PowerPoint Presentation</vt:lpstr>
      <vt:lpstr>Community Member Complaints</vt:lpstr>
      <vt:lpstr>Community Member Complaints</vt:lpstr>
      <vt:lpstr>2021 &amp; 2022 Complaints</vt:lpstr>
      <vt:lpstr>Questions?</vt:lpstr>
    </vt:vector>
  </TitlesOfParts>
  <Company>City of Tacoma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Affairs</dc:title>
  <dc:creator>tpd user</dc:creator>
  <cp:lastModifiedBy>Richardson, Ted</cp:lastModifiedBy>
  <cp:revision>211</cp:revision>
  <cp:lastPrinted>2022-02-10T22:48:22Z</cp:lastPrinted>
  <dcterms:created xsi:type="dcterms:W3CDTF">2006-08-22T16:20:40Z</dcterms:created>
  <dcterms:modified xsi:type="dcterms:W3CDTF">2023-02-09T20:18:01Z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0x01010079105306B75CBE43BAAC07B62D541A3C</vt:lpwstr>
  </property>
</Properties>
</file>